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handoutMasterIdLst>
    <p:handoutMasterId r:id="rId73"/>
  </p:handoutMasterIdLst>
  <p:sldIdLst>
    <p:sldId id="256" r:id="rId2"/>
    <p:sldId id="341" r:id="rId3"/>
    <p:sldId id="342" r:id="rId4"/>
    <p:sldId id="338" r:id="rId5"/>
    <p:sldId id="339" r:id="rId6"/>
    <p:sldId id="340" r:id="rId7"/>
    <p:sldId id="2681" r:id="rId8"/>
    <p:sldId id="2680" r:id="rId9"/>
    <p:sldId id="310" r:id="rId10"/>
    <p:sldId id="333" r:id="rId11"/>
    <p:sldId id="332" r:id="rId12"/>
    <p:sldId id="2676" r:id="rId13"/>
    <p:sldId id="2678" r:id="rId14"/>
    <p:sldId id="260" r:id="rId15"/>
    <p:sldId id="2677" r:id="rId16"/>
    <p:sldId id="345" r:id="rId17"/>
    <p:sldId id="2679" r:id="rId18"/>
    <p:sldId id="311" r:id="rId19"/>
    <p:sldId id="347" r:id="rId20"/>
    <p:sldId id="331" r:id="rId21"/>
    <p:sldId id="264" r:id="rId22"/>
    <p:sldId id="265" r:id="rId23"/>
    <p:sldId id="266" r:id="rId24"/>
    <p:sldId id="267" r:id="rId25"/>
    <p:sldId id="268" r:id="rId26"/>
    <p:sldId id="330" r:id="rId27"/>
    <p:sldId id="270" r:id="rId28"/>
    <p:sldId id="271" r:id="rId29"/>
    <p:sldId id="438" r:id="rId30"/>
    <p:sldId id="272" r:id="rId31"/>
    <p:sldId id="273" r:id="rId32"/>
    <p:sldId id="274" r:id="rId33"/>
    <p:sldId id="275" r:id="rId34"/>
    <p:sldId id="276" r:id="rId35"/>
    <p:sldId id="277" r:id="rId36"/>
    <p:sldId id="278" r:id="rId37"/>
    <p:sldId id="279" r:id="rId38"/>
    <p:sldId id="280" r:id="rId39"/>
    <p:sldId id="282" r:id="rId40"/>
    <p:sldId id="283" r:id="rId41"/>
    <p:sldId id="317" r:id="rId42"/>
    <p:sldId id="370" r:id="rId43"/>
    <p:sldId id="383" r:id="rId44"/>
    <p:sldId id="364" r:id="rId45"/>
    <p:sldId id="329" r:id="rId46"/>
    <p:sldId id="285" r:id="rId47"/>
    <p:sldId id="286" r:id="rId48"/>
    <p:sldId id="287" r:id="rId49"/>
    <p:sldId id="288" r:id="rId50"/>
    <p:sldId id="289" r:id="rId51"/>
    <p:sldId id="290" r:id="rId52"/>
    <p:sldId id="327" r:id="rId53"/>
    <p:sldId id="297" r:id="rId54"/>
    <p:sldId id="300" r:id="rId55"/>
    <p:sldId id="301" r:id="rId56"/>
    <p:sldId id="302" r:id="rId57"/>
    <p:sldId id="298" r:id="rId58"/>
    <p:sldId id="2674" r:id="rId59"/>
    <p:sldId id="328" r:id="rId60"/>
    <p:sldId id="346" r:id="rId61"/>
    <p:sldId id="292" r:id="rId62"/>
    <p:sldId id="293" r:id="rId63"/>
    <p:sldId id="294" r:id="rId64"/>
    <p:sldId id="295" r:id="rId65"/>
    <p:sldId id="319" r:id="rId66"/>
    <p:sldId id="336" r:id="rId67"/>
    <p:sldId id="335" r:id="rId68"/>
    <p:sldId id="334" r:id="rId69"/>
    <p:sldId id="2675" r:id="rId70"/>
    <p:sldId id="337" r:id="rId71"/>
  </p:sldIdLst>
  <p:sldSz cx="9144000" cy="6858000" type="screen4x3"/>
  <p:notesSz cx="6797675" cy="9928225"/>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66"/>
    <a:srgbClr val="A42D0C"/>
    <a:srgbClr val="6699FF"/>
    <a:srgbClr val="0066FF"/>
    <a:srgbClr val="FFCCCC"/>
    <a:srgbClr val="008000"/>
    <a:srgbClr val="66FF33"/>
    <a:srgbClr val="3200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24" autoAdjust="0"/>
    <p:restoredTop sz="93935" autoAdjust="0"/>
  </p:normalViewPr>
  <p:slideViewPr>
    <p:cSldViewPr>
      <p:cViewPr varScale="1">
        <p:scale>
          <a:sx n="58" d="100"/>
          <a:sy n="58" d="100"/>
        </p:scale>
        <p:origin x="1466" y="2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228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16D97C8-DC49-4D99-A20A-28967FFF2CCD}"/>
              </a:ext>
            </a:extLst>
          </p:cNvPr>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a:extLst>
              <a:ext uri="{FF2B5EF4-FFF2-40B4-BE49-F238E27FC236}">
                <a16:creationId xmlns:a16="http://schemas.microsoft.com/office/drawing/2014/main" id="{EAB07CD6-5C8A-4D42-BAD7-4134EA782D27}"/>
              </a:ext>
            </a:extLst>
          </p:cNvPr>
          <p:cNvSpPr>
            <a:spLocks noGrp="1"/>
          </p:cNvSpPr>
          <p:nvPr>
            <p:ph type="dt" sz="quarter" idx="1"/>
          </p:nvPr>
        </p:nvSpPr>
        <p:spPr>
          <a:xfrm>
            <a:off x="3849688" y="0"/>
            <a:ext cx="2946400" cy="498475"/>
          </a:xfrm>
          <a:prstGeom prst="rect">
            <a:avLst/>
          </a:prstGeom>
        </p:spPr>
        <p:txBody>
          <a:bodyPr vert="horz" lIns="91440" tIns="45720" rIns="91440" bIns="45720" rtlCol="0"/>
          <a:lstStyle>
            <a:lvl1pPr algn="r">
              <a:defRPr sz="1200"/>
            </a:lvl1pPr>
          </a:lstStyle>
          <a:p>
            <a:pPr>
              <a:defRPr/>
            </a:pPr>
            <a:fld id="{309CB307-0CFD-4BAA-A2CA-A1518BF3C0C6}" type="datetimeFigureOut">
              <a:rPr lang="zh-CN" altLang="en-US"/>
              <a:pPr>
                <a:defRPr/>
              </a:pPr>
              <a:t>2023/2/20</a:t>
            </a:fld>
            <a:endParaRPr lang="zh-CN" altLang="en-US"/>
          </a:p>
        </p:txBody>
      </p:sp>
      <p:sp>
        <p:nvSpPr>
          <p:cNvPr id="4" name="页脚占位符 3">
            <a:extLst>
              <a:ext uri="{FF2B5EF4-FFF2-40B4-BE49-F238E27FC236}">
                <a16:creationId xmlns:a16="http://schemas.microsoft.com/office/drawing/2014/main" id="{3F698359-D265-4D61-B514-3C7970DEC0CC}"/>
              </a:ext>
            </a:extLst>
          </p:cNvPr>
          <p:cNvSpPr>
            <a:spLocks noGrp="1"/>
          </p:cNvSpPr>
          <p:nvPr>
            <p:ph type="ftr" sz="quarter" idx="2"/>
          </p:nvPr>
        </p:nvSpPr>
        <p:spPr>
          <a:xfrm>
            <a:off x="0" y="9429750"/>
            <a:ext cx="2946400" cy="498475"/>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a:extLst>
              <a:ext uri="{FF2B5EF4-FFF2-40B4-BE49-F238E27FC236}">
                <a16:creationId xmlns:a16="http://schemas.microsoft.com/office/drawing/2014/main" id="{714DEAB8-B7B6-4C70-8136-EE24AB395224}"/>
              </a:ext>
            </a:extLst>
          </p:cNvPr>
          <p:cNvSpPr>
            <a:spLocks noGrp="1"/>
          </p:cNvSpPr>
          <p:nvPr>
            <p:ph type="sldNum" sz="quarter" idx="3"/>
          </p:nvPr>
        </p:nvSpPr>
        <p:spPr>
          <a:xfrm>
            <a:off x="3849688" y="9429750"/>
            <a:ext cx="2946400" cy="498475"/>
          </a:xfrm>
          <a:prstGeom prst="rect">
            <a:avLst/>
          </a:prstGeom>
        </p:spPr>
        <p:txBody>
          <a:bodyPr vert="horz" lIns="91440" tIns="45720" rIns="91440" bIns="45720" rtlCol="0" anchor="b"/>
          <a:lstStyle>
            <a:lvl1pPr algn="r">
              <a:defRPr sz="1200"/>
            </a:lvl1pPr>
          </a:lstStyle>
          <a:p>
            <a:pPr>
              <a:defRPr/>
            </a:pPr>
            <a:fld id="{AA2C45EB-E259-4FAA-89F5-CDEA49B6071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6993849F-A577-412E-9E08-9522B753830D}"/>
              </a:ext>
            </a:extLst>
          </p:cNvPr>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34" charset="0"/>
                <a:ea typeface="宋体" pitchFamily="2" charset="-122"/>
              </a:defRPr>
            </a:lvl1pPr>
          </a:lstStyle>
          <a:p>
            <a:pPr>
              <a:defRPr/>
            </a:pPr>
            <a:endParaRPr lang="en-US" altLang="zh-CN"/>
          </a:p>
        </p:txBody>
      </p:sp>
      <p:sp>
        <p:nvSpPr>
          <p:cNvPr id="104451" name="Rectangle 3">
            <a:extLst>
              <a:ext uri="{FF2B5EF4-FFF2-40B4-BE49-F238E27FC236}">
                <a16:creationId xmlns:a16="http://schemas.microsoft.com/office/drawing/2014/main" id="{0381726B-F697-4FBF-A5FD-B57E0EFA74D6}"/>
              </a:ext>
            </a:extLst>
          </p:cNvPr>
          <p:cNvSpPr>
            <a:spLocks noGrp="1" noChangeArrowheads="1"/>
          </p:cNvSpPr>
          <p:nvPr>
            <p:ph type="dt"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34" charset="0"/>
                <a:ea typeface="宋体" pitchFamily="2" charset="-122"/>
              </a:defRPr>
            </a:lvl1pPr>
          </a:lstStyle>
          <a:p>
            <a:pPr>
              <a:defRPr/>
            </a:pPr>
            <a:endParaRPr lang="en-US" altLang="zh-CN"/>
          </a:p>
        </p:txBody>
      </p:sp>
      <p:sp>
        <p:nvSpPr>
          <p:cNvPr id="2052" name="Rectangle 4">
            <a:extLst>
              <a:ext uri="{FF2B5EF4-FFF2-40B4-BE49-F238E27FC236}">
                <a16:creationId xmlns:a16="http://schemas.microsoft.com/office/drawing/2014/main" id="{8FA1F1EA-5B4C-42B0-BD7C-DC143F7F36DF}"/>
              </a:ext>
            </a:extLst>
          </p:cNvPr>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3" name="Rectangle 5">
            <a:extLst>
              <a:ext uri="{FF2B5EF4-FFF2-40B4-BE49-F238E27FC236}">
                <a16:creationId xmlns:a16="http://schemas.microsoft.com/office/drawing/2014/main" id="{28B37D0F-D152-4CA1-A34E-C521A2572DDD}"/>
              </a:ext>
            </a:extLst>
          </p:cNvPr>
          <p:cNvSpPr>
            <a:spLocks noGrp="1" noChangeArrowheads="1"/>
          </p:cNvSpPr>
          <p:nvPr>
            <p:ph type="body" sz="quarter" idx="3"/>
          </p:nvPr>
        </p:nvSpPr>
        <p:spPr bwMode="auto">
          <a:xfrm>
            <a:off x="679450" y="4716463"/>
            <a:ext cx="5438775"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04454" name="Rectangle 6">
            <a:extLst>
              <a:ext uri="{FF2B5EF4-FFF2-40B4-BE49-F238E27FC236}">
                <a16:creationId xmlns:a16="http://schemas.microsoft.com/office/drawing/2014/main" id="{F07AB0BB-3B96-466B-BFCC-86335567895F}"/>
              </a:ext>
            </a:extLst>
          </p:cNvPr>
          <p:cNvSpPr>
            <a:spLocks noGrp="1" noChangeArrowheads="1"/>
          </p:cNvSpPr>
          <p:nvPr>
            <p:ph type="ftr" sz="quarter" idx="4"/>
          </p:nvPr>
        </p:nvSpPr>
        <p:spPr bwMode="auto">
          <a:xfrm>
            <a:off x="0" y="9429750"/>
            <a:ext cx="294640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34" charset="0"/>
                <a:ea typeface="宋体" pitchFamily="2" charset="-122"/>
              </a:defRPr>
            </a:lvl1pPr>
          </a:lstStyle>
          <a:p>
            <a:pPr>
              <a:defRPr/>
            </a:pPr>
            <a:endParaRPr lang="en-US" altLang="zh-CN"/>
          </a:p>
        </p:txBody>
      </p:sp>
      <p:sp>
        <p:nvSpPr>
          <p:cNvPr id="104455" name="Rectangle 7">
            <a:extLst>
              <a:ext uri="{FF2B5EF4-FFF2-40B4-BE49-F238E27FC236}">
                <a16:creationId xmlns:a16="http://schemas.microsoft.com/office/drawing/2014/main" id="{1F5AB358-4545-4939-A67C-D100479658A3}"/>
              </a:ext>
            </a:extLst>
          </p:cNvPr>
          <p:cNvSpPr>
            <a:spLocks noGrp="1" noChangeArrowheads="1"/>
          </p:cNvSpPr>
          <p:nvPr>
            <p:ph type="sldNum" sz="quarter" idx="5"/>
          </p:nvPr>
        </p:nvSpPr>
        <p:spPr bwMode="auto">
          <a:xfrm>
            <a:off x="3849688" y="9429750"/>
            <a:ext cx="294640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ea typeface="宋体" panose="02010600030101010101" pitchFamily="2" charset="-122"/>
              </a:defRPr>
            </a:lvl1pPr>
          </a:lstStyle>
          <a:p>
            <a:pPr>
              <a:defRPr/>
            </a:pPr>
            <a:fld id="{8D1B25C0-3968-4666-9477-8DB4D3C84DD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id="{BAE789FA-FE9F-4FAF-836D-E0380E298473}"/>
              </a:ext>
            </a:extLst>
          </p:cNvPr>
          <p:cNvSpPr>
            <a:spLocks noGrp="1" noRot="1" noChangeAspect="1" noChangeArrowheads="1" noTextEdit="1"/>
          </p:cNvSpPr>
          <p:nvPr>
            <p:ph type="sldImg"/>
          </p:nvPr>
        </p:nvSpPr>
        <p:spPr>
          <a:ln/>
        </p:spPr>
      </p:sp>
      <p:sp>
        <p:nvSpPr>
          <p:cNvPr id="11267" name="备注占位符 2">
            <a:extLst>
              <a:ext uri="{FF2B5EF4-FFF2-40B4-BE49-F238E27FC236}">
                <a16:creationId xmlns:a16="http://schemas.microsoft.com/office/drawing/2014/main" id="{BA75708E-D80C-4DFA-B830-778F5A515E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a:p>
        </p:txBody>
      </p:sp>
      <p:sp>
        <p:nvSpPr>
          <p:cNvPr id="11268" name="灯片编号占位符 3">
            <a:extLst>
              <a:ext uri="{FF2B5EF4-FFF2-40B4-BE49-F238E27FC236}">
                <a16:creationId xmlns:a16="http://schemas.microsoft.com/office/drawing/2014/main" id="{849CE17E-2831-41D3-B23C-880459F1BE9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21BEAD5-EFD4-4EAC-8D17-3DDB75A41644}" type="slidenum">
              <a:rPr lang="en-US" altLang="zh-CN" smtClean="0"/>
              <a:pPr>
                <a:spcBef>
                  <a:spcPct val="0"/>
                </a:spcBef>
              </a:pPr>
              <a:t>9</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F64CA163-2CE5-4DF2-9717-F798AB4C04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005F0D6-4B53-4CC8-8273-11B11B903A74}" type="slidenum">
              <a:rPr kumimoji="1" lang="en-US" altLang="zh-CN" smtClean="0">
                <a:latin typeface="Times New Roman" panose="02020603050405020304" pitchFamily="18" charset="0"/>
              </a:rPr>
              <a:pPr>
                <a:spcBef>
                  <a:spcPct val="0"/>
                </a:spcBef>
              </a:pPr>
              <a:t>61</a:t>
            </a:fld>
            <a:endParaRPr kumimoji="1" lang="en-US" altLang="zh-CN">
              <a:latin typeface="Times New Roman" panose="02020603050405020304" pitchFamily="18" charset="0"/>
            </a:endParaRPr>
          </a:p>
        </p:txBody>
      </p:sp>
      <p:sp>
        <p:nvSpPr>
          <p:cNvPr id="63491" name="Rectangle 2">
            <a:extLst>
              <a:ext uri="{FF2B5EF4-FFF2-40B4-BE49-F238E27FC236}">
                <a16:creationId xmlns:a16="http://schemas.microsoft.com/office/drawing/2014/main" id="{CFDAEE2D-D58F-47DF-B86E-A40784DFCD3B}"/>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02E520E8-5AA7-47FC-98C7-88E08B2989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2002.9.14 </a:t>
            </a:r>
            <a:r>
              <a:rPr lang="zh-CN" altLang="en-US"/>
              <a:t>加速</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40B217ED-DF5C-4C26-8DAC-2704F9E383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31D823F-5DEA-4CD0-9BA2-D75433F9AC0B}" type="slidenum">
              <a:rPr kumimoji="1" lang="en-US" altLang="zh-CN" smtClean="0">
                <a:latin typeface="Times New Roman" panose="02020603050405020304" pitchFamily="18" charset="0"/>
              </a:rPr>
              <a:pPr>
                <a:spcBef>
                  <a:spcPct val="0"/>
                </a:spcBef>
              </a:pPr>
              <a:t>65</a:t>
            </a:fld>
            <a:endParaRPr kumimoji="1" lang="en-US" altLang="zh-CN">
              <a:latin typeface="Times New Roman" panose="02020603050405020304" pitchFamily="18" charset="0"/>
            </a:endParaRPr>
          </a:p>
        </p:txBody>
      </p:sp>
      <p:sp>
        <p:nvSpPr>
          <p:cNvPr id="68611" name="Rectangle 2">
            <a:extLst>
              <a:ext uri="{FF2B5EF4-FFF2-40B4-BE49-F238E27FC236}">
                <a16:creationId xmlns:a16="http://schemas.microsoft.com/office/drawing/2014/main" id="{CAA64799-F688-4282-B486-A08F7340D2B4}"/>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5ECB8CD4-22D9-4698-BC18-1DB3F8B7E0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C.W Bachman 1973</a:t>
            </a:r>
          </a:p>
          <a:p>
            <a:pPr eaLnBrk="1" hangingPunct="1"/>
            <a:r>
              <a:rPr lang="en-US" altLang="zh-CN"/>
              <a:t>E.F Codd	1981</a:t>
            </a:r>
          </a:p>
          <a:p>
            <a:pPr eaLnBrk="1" hangingPunct="1"/>
            <a:r>
              <a:rPr lang="en-US" altLang="zh-CN"/>
              <a:t>Jim Gray	1998</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a:extLst>
              <a:ext uri="{FF2B5EF4-FFF2-40B4-BE49-F238E27FC236}">
                <a16:creationId xmlns:a16="http://schemas.microsoft.com/office/drawing/2014/main" id="{BC3D2F90-B961-486B-9055-3947C4DAB47A}"/>
              </a:ext>
            </a:extLst>
          </p:cNvPr>
          <p:cNvSpPr>
            <a:spLocks noGrp="1" noRot="1" noChangeAspect="1" noChangeArrowheads="1" noTextEdit="1"/>
          </p:cNvSpPr>
          <p:nvPr>
            <p:ph type="sldImg"/>
          </p:nvPr>
        </p:nvSpPr>
        <p:spPr>
          <a:ln/>
        </p:spPr>
      </p:sp>
      <p:sp>
        <p:nvSpPr>
          <p:cNvPr id="86019" name="备注占位符 2">
            <a:extLst>
              <a:ext uri="{FF2B5EF4-FFF2-40B4-BE49-F238E27FC236}">
                <a16:creationId xmlns:a16="http://schemas.microsoft.com/office/drawing/2014/main" id="{6D4E01BE-1D60-4023-97CE-204DF41098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6020" name="灯片编号占位符 3">
            <a:extLst>
              <a:ext uri="{FF2B5EF4-FFF2-40B4-BE49-F238E27FC236}">
                <a16:creationId xmlns:a16="http://schemas.microsoft.com/office/drawing/2014/main" id="{6AD061F2-2076-43CA-9EBC-8E587EE265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9B0B1BB7-5979-499A-963C-C25E8A1A90D2}" type="slidenum">
              <a:rPr lang="en-US" altLang="zh-CN" smtClean="0">
                <a:ea typeface="宋体" panose="02010600030101010101" pitchFamily="2" charset="-122"/>
              </a:rPr>
              <a:pPr/>
              <a:t>67</a:t>
            </a:fld>
            <a:endParaRPr lang="en-US" altLang="zh-CN">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a:extLst>
              <a:ext uri="{FF2B5EF4-FFF2-40B4-BE49-F238E27FC236}">
                <a16:creationId xmlns:a16="http://schemas.microsoft.com/office/drawing/2014/main" id="{56BD7CE3-4807-4500-B428-F38EECE26B15}"/>
              </a:ext>
            </a:extLst>
          </p:cNvPr>
          <p:cNvSpPr>
            <a:spLocks noGrp="1" noRot="1" noChangeAspect="1" noChangeArrowheads="1" noTextEdit="1"/>
          </p:cNvSpPr>
          <p:nvPr>
            <p:ph type="sldImg"/>
          </p:nvPr>
        </p:nvSpPr>
        <p:spPr>
          <a:ln/>
        </p:spPr>
      </p:sp>
      <p:sp>
        <p:nvSpPr>
          <p:cNvPr id="88067" name="备注占位符 2">
            <a:extLst>
              <a:ext uri="{FF2B5EF4-FFF2-40B4-BE49-F238E27FC236}">
                <a16:creationId xmlns:a16="http://schemas.microsoft.com/office/drawing/2014/main" id="{C8C8D9E2-13E9-45BA-85B8-B7858581EF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33</a:t>
            </a:r>
            <a:r>
              <a:rPr lang="zh-CN" altLang="en-US"/>
              <a:t>位参会人员阵容强大：</a:t>
            </a:r>
            <a:r>
              <a:rPr lang="en-US" altLang="zh-CN"/>
              <a:t>Daniel Abadi, Anastasia Ailamaki, David Andersen, Peter Bailis, Magdalena Balazinska, Philip Bernstein, Peter Boncz, Surajit Chaudhuri, Alvin Cheung, AnHai Doan, Luna Dong, Michael J. Franklin, Juliana Freire, Alon Halevy, Joseph M. Hellerstein, Stratos Idreos, Donald Kossmann, Tim Kraska, Sailesh Krishnamurthy, Volker Markl, Sergey Melnik, Tova Milo, C. Mohan, Thomas Neumann, Beng Chin Ooi, Fatma Ozcan, Jignesh Patel, Andrew Pavlo, Raluca Popa, Raghu Ramakrishnan, Christopher Re, Michael Stonebraker, and Dan Suciu</a:t>
            </a:r>
            <a:endParaRPr lang="zh-CN" altLang="en-US"/>
          </a:p>
          <a:p>
            <a:endParaRPr lang="zh-CN" altLang="en-US"/>
          </a:p>
        </p:txBody>
      </p:sp>
      <p:sp>
        <p:nvSpPr>
          <p:cNvPr id="88068" name="灯片编号占位符 3">
            <a:extLst>
              <a:ext uri="{FF2B5EF4-FFF2-40B4-BE49-F238E27FC236}">
                <a16:creationId xmlns:a16="http://schemas.microsoft.com/office/drawing/2014/main" id="{0107AEA9-AA25-4DF1-891A-CBDD9250D9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E9004B3C-188A-4925-930B-B0E5A2E83480}" type="slidenum">
              <a:rPr lang="en-US" altLang="zh-CN" smtClean="0">
                <a:ea typeface="宋体" panose="02010600030101010101" pitchFamily="2" charset="-122"/>
              </a:rPr>
              <a:pPr/>
              <a:t>68</a:t>
            </a:fld>
            <a:endParaRPr lang="en-US" altLang="zh-CN">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899C72ED-A0DA-4B58-A06C-52934081BC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CA56E24-EE9E-40F0-9BDB-5DFE98283812}" type="slidenum">
              <a:rPr kumimoji="1" lang="en-US" altLang="zh-CN" smtClean="0">
                <a:latin typeface="Times New Roman" panose="02020603050405020304" pitchFamily="18" charset="0"/>
              </a:rPr>
              <a:pPr>
                <a:spcBef>
                  <a:spcPct val="0"/>
                </a:spcBef>
              </a:pPr>
              <a:t>10</a:t>
            </a:fld>
            <a:endParaRPr kumimoji="1" lang="en-US" altLang="zh-CN">
              <a:latin typeface="Times New Roman" panose="02020603050405020304" pitchFamily="18" charset="0"/>
            </a:endParaRPr>
          </a:p>
        </p:txBody>
      </p:sp>
      <p:sp>
        <p:nvSpPr>
          <p:cNvPr id="78851" name="Rectangle 2">
            <a:extLst>
              <a:ext uri="{FF2B5EF4-FFF2-40B4-BE49-F238E27FC236}">
                <a16:creationId xmlns:a16="http://schemas.microsoft.com/office/drawing/2014/main" id="{7761F58B-3FFD-4B3A-9C1E-CE31579F2968}"/>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2DA29E07-D421-45CB-9D65-16B42BA831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C.W Bachman 1973</a:t>
            </a:r>
          </a:p>
          <a:p>
            <a:pPr eaLnBrk="1" hangingPunct="1"/>
            <a:r>
              <a:rPr lang="en-US" altLang="zh-CN"/>
              <a:t>E.F Codd	1981</a:t>
            </a:r>
          </a:p>
          <a:p>
            <a:pPr eaLnBrk="1" hangingPunct="1"/>
            <a:r>
              <a:rPr lang="en-US" altLang="zh-CN"/>
              <a:t>Jim Gray	1998</a:t>
            </a:r>
          </a:p>
        </p:txBody>
      </p:sp>
    </p:spTree>
    <p:extLst>
      <p:ext uri="{BB962C8B-B14F-4D97-AF65-F5344CB8AC3E}">
        <p14:creationId xmlns:p14="http://schemas.microsoft.com/office/powerpoint/2010/main" val="3267767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66B0B407-D1E1-40E4-BCBB-0B7146C05992}"/>
              </a:ext>
            </a:extLst>
          </p:cNvPr>
          <p:cNvSpPr>
            <a:spLocks noGrp="1" noRot="1" noChangeAspect="1" noChangeArrowheads="1" noTextEdit="1"/>
          </p:cNvSpPr>
          <p:nvPr>
            <p:ph type="sldImg"/>
          </p:nvPr>
        </p:nvSpPr>
        <p:spPr>
          <a:ln/>
        </p:spPr>
      </p:sp>
      <p:sp>
        <p:nvSpPr>
          <p:cNvPr id="20483" name="备注占位符 2">
            <a:extLst>
              <a:ext uri="{FF2B5EF4-FFF2-40B4-BE49-F238E27FC236}">
                <a16:creationId xmlns:a16="http://schemas.microsoft.com/office/drawing/2014/main" id="{8BE65785-F2DC-4DD1-A07A-50A007E22EC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本门课程核心内容讲数据库管理系统</a:t>
            </a:r>
          </a:p>
        </p:txBody>
      </p:sp>
      <p:sp>
        <p:nvSpPr>
          <p:cNvPr id="20484" name="灯片编号占位符 3">
            <a:extLst>
              <a:ext uri="{FF2B5EF4-FFF2-40B4-BE49-F238E27FC236}">
                <a16:creationId xmlns:a16="http://schemas.microsoft.com/office/drawing/2014/main" id="{0144C681-AF6D-4FA0-B1B5-B8094356FDA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E93C7946-BE26-49AE-8710-CC796804123D}" type="slidenum">
              <a:rPr lang="en-US" altLang="zh-CN" smtClean="0">
                <a:ea typeface="宋体" panose="02010600030101010101" pitchFamily="2" charset="-122"/>
              </a:rPr>
              <a:pPr/>
              <a:t>18</a:t>
            </a:fld>
            <a:endParaRPr lang="en-US" altLang="zh-CN">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381451AA-0731-4819-B9E6-294C67390B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8A48616-8AA2-4961-9D4E-023CF4D46493}" type="slidenum">
              <a:rPr kumimoji="1" lang="en-US" altLang="zh-CN" smtClean="0">
                <a:latin typeface="Times New Roman" panose="02020603050405020304" pitchFamily="18" charset="0"/>
              </a:rPr>
              <a:pPr>
                <a:spcBef>
                  <a:spcPct val="0"/>
                </a:spcBef>
              </a:pPr>
              <a:t>25</a:t>
            </a:fld>
            <a:endParaRPr kumimoji="1" lang="en-US" altLang="zh-CN">
              <a:latin typeface="Times New Roman" panose="02020603050405020304" pitchFamily="18" charset="0"/>
            </a:endParaRPr>
          </a:p>
        </p:txBody>
      </p:sp>
      <p:sp>
        <p:nvSpPr>
          <p:cNvPr id="27651" name="Rectangle 2">
            <a:extLst>
              <a:ext uri="{FF2B5EF4-FFF2-40B4-BE49-F238E27FC236}">
                <a16:creationId xmlns:a16="http://schemas.microsoft.com/office/drawing/2014/main" id="{31509DBF-590E-4903-ABBA-C01DC0F2A22F}"/>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5DE10CC9-62C3-4A81-A9A7-6846AA232B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2002.9.14 </a:t>
            </a:r>
            <a:r>
              <a:rPr lang="zh-CN" altLang="en-US"/>
              <a:t>第一节课结束</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770B669D-B873-4F30-90A2-8CD961C90A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A2A2DBD-8DC6-4ED3-BB8D-4EF4119E55F2}" type="slidenum">
              <a:rPr kumimoji="1" lang="en-US" altLang="zh-CN" smtClean="0">
                <a:latin typeface="Times New Roman" panose="02020603050405020304" pitchFamily="18" charset="0"/>
              </a:rPr>
              <a:pPr>
                <a:spcBef>
                  <a:spcPct val="0"/>
                </a:spcBef>
              </a:pPr>
              <a:t>27</a:t>
            </a:fld>
            <a:endParaRPr kumimoji="1" lang="en-US" altLang="zh-CN">
              <a:latin typeface="Times New Roman" panose="02020603050405020304" pitchFamily="18" charset="0"/>
            </a:endParaRPr>
          </a:p>
        </p:txBody>
      </p:sp>
      <p:sp>
        <p:nvSpPr>
          <p:cNvPr id="30723" name="Rectangle 2">
            <a:extLst>
              <a:ext uri="{FF2B5EF4-FFF2-40B4-BE49-F238E27FC236}">
                <a16:creationId xmlns:a16="http://schemas.microsoft.com/office/drawing/2014/main" id="{868F8E03-3F59-4C06-B7A8-14F79575E5A0}"/>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327255C7-E851-438C-891B-BC12E55A7A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概念、内涵与外延</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15B6CF38-4B16-4F93-B28C-0CF449FBBC4F}"/>
              </a:ext>
            </a:extLst>
          </p:cNvPr>
          <p:cNvSpPr txBox="1">
            <a:spLocks noGrp="1" noChangeArrowheads="1"/>
          </p:cNvSpPr>
          <p:nvPr/>
        </p:nvSpPr>
        <p:spPr bwMode="auto">
          <a:xfrm>
            <a:off x="3973513" y="883285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1" tIns="46586" rIns="93171" bIns="46586" anchor="b"/>
          <a:lstStyle>
            <a:lvl1pPr defTabSz="930275">
              <a:defRPr>
                <a:solidFill>
                  <a:schemeClr val="tx1"/>
                </a:solidFill>
                <a:latin typeface="Arial" panose="020B0604020202020204" pitchFamily="34" charset="0"/>
                <a:ea typeface="微软雅黑" panose="020B0503020204020204" pitchFamily="34" charset="-122"/>
              </a:defRPr>
            </a:lvl1pPr>
            <a:lvl2pPr marL="742950" indent="-285750" defTabSz="930275">
              <a:defRPr>
                <a:solidFill>
                  <a:schemeClr val="tx1"/>
                </a:solidFill>
                <a:latin typeface="Arial" panose="020B0604020202020204" pitchFamily="34" charset="0"/>
                <a:ea typeface="微软雅黑" panose="020B0503020204020204" pitchFamily="34" charset="-122"/>
              </a:defRPr>
            </a:lvl2pPr>
            <a:lvl3pPr marL="1143000" indent="-228600" defTabSz="930275">
              <a:defRPr>
                <a:solidFill>
                  <a:schemeClr val="tx1"/>
                </a:solidFill>
                <a:latin typeface="Arial" panose="020B0604020202020204" pitchFamily="34" charset="0"/>
                <a:ea typeface="微软雅黑" panose="020B0503020204020204" pitchFamily="34" charset="-122"/>
              </a:defRPr>
            </a:lvl3pPr>
            <a:lvl4pPr marL="1600200" indent="-228600" defTabSz="930275">
              <a:defRPr>
                <a:solidFill>
                  <a:schemeClr val="tx1"/>
                </a:solidFill>
                <a:latin typeface="Arial" panose="020B0604020202020204" pitchFamily="34" charset="0"/>
                <a:ea typeface="微软雅黑" panose="020B0503020204020204" pitchFamily="34" charset="-122"/>
              </a:defRPr>
            </a:lvl4pPr>
            <a:lvl5pPr marL="2057400" indent="-228600" defTabSz="930275">
              <a:defRPr>
                <a:solidFill>
                  <a:schemeClr val="tx1"/>
                </a:solidFill>
                <a:latin typeface="Arial" panose="020B0604020202020204" pitchFamily="34" charset="0"/>
                <a:ea typeface="微软雅黑" panose="020B0503020204020204" pitchFamily="34" charset="-122"/>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r"/>
            <a:fld id="{D9E68B9F-BC58-43C3-99F1-18F4EFD19EFE}" type="slidenum">
              <a:rPr lang="en-US" altLang="zh-CN" sz="1200">
                <a:latin typeface="Helvetica" panose="020B0604020202020204" pitchFamily="34" charset="0"/>
                <a:ea typeface="ＭＳ Ｐゴシック" panose="020B0600070205080204" pitchFamily="34" charset="-128"/>
              </a:rPr>
              <a:pPr algn="r"/>
              <a:t>41</a:t>
            </a:fld>
            <a:endParaRPr lang="en-US" altLang="zh-CN" sz="1200">
              <a:latin typeface="Helvetica" panose="020B0604020202020204" pitchFamily="34" charset="0"/>
              <a:ea typeface="ＭＳ Ｐゴシック" panose="020B0600070205080204" pitchFamily="34" charset="-128"/>
            </a:endParaRPr>
          </a:p>
        </p:txBody>
      </p:sp>
      <p:sp>
        <p:nvSpPr>
          <p:cNvPr id="46083" name="Rectangle 2">
            <a:extLst>
              <a:ext uri="{FF2B5EF4-FFF2-40B4-BE49-F238E27FC236}">
                <a16:creationId xmlns:a16="http://schemas.microsoft.com/office/drawing/2014/main" id="{C4EEFAF5-DF53-4002-BBCE-1849F7CED0AC}"/>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B421CFC2-0447-4FD0-BD44-794C9E0E68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C1C45658-E59F-4B97-9CB6-B3BC39647E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C0B2BBD-7654-4F94-BC53-F5D4DAF5A136}" type="slidenum">
              <a:rPr lang="en-US" altLang="zh-CN" smtClean="0">
                <a:latin typeface="Times New Roman" panose="02020603050405020304" pitchFamily="18" charset="0"/>
              </a:rPr>
              <a:pPr>
                <a:spcBef>
                  <a:spcPct val="0"/>
                </a:spcBef>
              </a:pPr>
              <a:t>42</a:t>
            </a:fld>
            <a:endParaRPr lang="en-US" altLang="zh-CN">
              <a:latin typeface="Times New Roman" panose="02020603050405020304" pitchFamily="18" charset="0"/>
            </a:endParaRPr>
          </a:p>
        </p:txBody>
      </p:sp>
      <p:sp>
        <p:nvSpPr>
          <p:cNvPr id="48131" name="Rectangle 2">
            <a:extLst>
              <a:ext uri="{FF2B5EF4-FFF2-40B4-BE49-F238E27FC236}">
                <a16:creationId xmlns:a16="http://schemas.microsoft.com/office/drawing/2014/main" id="{DD637275-F4D6-42C8-9716-4F5BF35C2527}"/>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2D55447C-52CC-4BE0-A744-0843C21653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400"/>
              <a:t>The values of a attribute has the same type</a:t>
            </a:r>
          </a:p>
          <a:p>
            <a:pPr eaLnBrk="1" hangingPunct="1"/>
            <a:r>
              <a:rPr lang="en-US" altLang="zh-CN" sz="1400"/>
              <a:t>Different attributes may belong to the same </a:t>
            </a:r>
            <a:r>
              <a:rPr lang="en-US" altLang="zh-CN" sz="1400" b="1"/>
              <a:t>domain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A6F1C614-5A6A-422B-9DAE-C984EAB895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ea typeface="微软雅黑" panose="020B0503020204020204" pitchFamily="34" charset="-122"/>
              </a:defRPr>
            </a:lvl1pPr>
            <a:lvl2pPr marL="742950" indent="-285750" defTabSz="930275">
              <a:defRPr>
                <a:solidFill>
                  <a:schemeClr val="tx1"/>
                </a:solidFill>
                <a:latin typeface="Arial" panose="020B0604020202020204" pitchFamily="34" charset="0"/>
                <a:ea typeface="微软雅黑" panose="020B0503020204020204" pitchFamily="34" charset="-122"/>
              </a:defRPr>
            </a:lvl2pPr>
            <a:lvl3pPr marL="1143000" indent="-228600" defTabSz="930275">
              <a:defRPr>
                <a:solidFill>
                  <a:schemeClr val="tx1"/>
                </a:solidFill>
                <a:latin typeface="Arial" panose="020B0604020202020204" pitchFamily="34" charset="0"/>
                <a:ea typeface="微软雅黑" panose="020B0503020204020204" pitchFamily="34" charset="-122"/>
              </a:defRPr>
            </a:lvl3pPr>
            <a:lvl4pPr marL="1600200" indent="-228600" defTabSz="930275">
              <a:defRPr>
                <a:solidFill>
                  <a:schemeClr val="tx1"/>
                </a:solidFill>
                <a:latin typeface="Arial" panose="020B0604020202020204" pitchFamily="34" charset="0"/>
                <a:ea typeface="微软雅黑" panose="020B0503020204020204" pitchFamily="34" charset="-122"/>
              </a:defRPr>
            </a:lvl4pPr>
            <a:lvl5pPr marL="2057400" indent="-228600" defTabSz="930275">
              <a:defRPr>
                <a:solidFill>
                  <a:schemeClr val="tx1"/>
                </a:solidFill>
                <a:latin typeface="Arial" panose="020B0604020202020204" pitchFamily="34" charset="0"/>
                <a:ea typeface="微软雅黑" panose="020B0503020204020204" pitchFamily="34" charset="-122"/>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F569B280-6717-4C5B-AFEA-AA6031CA0987}" type="slidenum">
              <a:rPr lang="en-US" altLang="en-US" smtClean="0">
                <a:latin typeface="Helvetica" panose="020B0604020202020204" pitchFamily="34" charset="0"/>
                <a:ea typeface="ＭＳ Ｐゴシック" panose="020B0600070205080204" pitchFamily="34" charset="-128"/>
              </a:rPr>
              <a:pPr/>
              <a:t>44</a:t>
            </a:fld>
            <a:endParaRPr lang="en-US" altLang="en-US">
              <a:latin typeface="Helvetica" panose="020B0604020202020204" pitchFamily="34" charset="0"/>
              <a:ea typeface="ＭＳ Ｐゴシック" panose="020B0600070205080204" pitchFamily="34" charset="-128"/>
            </a:endParaRPr>
          </a:p>
        </p:txBody>
      </p:sp>
      <p:sp>
        <p:nvSpPr>
          <p:cNvPr id="51203" name="Rectangle 2">
            <a:extLst>
              <a:ext uri="{FF2B5EF4-FFF2-40B4-BE49-F238E27FC236}">
                <a16:creationId xmlns:a16="http://schemas.microsoft.com/office/drawing/2014/main" id="{A00AC1AD-BABE-4775-B371-5C155F1FFA8D}"/>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F0D91E1E-EA54-404B-9BAB-5A2AED17D9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id="{E574E01F-1092-4372-A4FA-7B979A35B8A8}"/>
              </a:ext>
            </a:extLst>
          </p:cNvPr>
          <p:cNvSpPr>
            <a:spLocks noGrp="1" noRot="1" noChangeAspect="1" noChangeArrowheads="1" noTextEdit="1"/>
          </p:cNvSpPr>
          <p:nvPr>
            <p:ph type="sldImg"/>
          </p:nvPr>
        </p:nvSpPr>
        <p:spPr>
          <a:ln/>
        </p:spPr>
      </p:sp>
      <p:sp>
        <p:nvSpPr>
          <p:cNvPr id="61443" name="备注占位符 2">
            <a:extLst>
              <a:ext uri="{FF2B5EF4-FFF2-40B4-BE49-F238E27FC236}">
                <a16:creationId xmlns:a16="http://schemas.microsoft.com/office/drawing/2014/main" id="{D5304B14-16B3-45F0-AF24-A1993F39247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本门课程核心内容讲数据库管理系统</a:t>
            </a:r>
          </a:p>
        </p:txBody>
      </p:sp>
      <p:sp>
        <p:nvSpPr>
          <p:cNvPr id="61444" name="灯片编号占位符 3">
            <a:extLst>
              <a:ext uri="{FF2B5EF4-FFF2-40B4-BE49-F238E27FC236}">
                <a16:creationId xmlns:a16="http://schemas.microsoft.com/office/drawing/2014/main" id="{D1D2ACAC-51E8-44A6-914B-E1742B0CAC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49D4C9F5-F8B8-4FCE-B404-9C788D51CFBE}" type="slidenum">
              <a:rPr lang="en-US" altLang="zh-CN" smtClean="0">
                <a:ea typeface="宋体" panose="02010600030101010101" pitchFamily="2" charset="-122"/>
              </a:rPr>
              <a:pPr/>
              <a:t>60</a:t>
            </a:fld>
            <a:endParaRPr lang="en-US" altLang="zh-CN">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617E8F45-6CC3-4EFF-AB6A-61C6C1B3FAB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254931C-B79E-413C-A08A-A590A929BBA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DCC5B05-D79E-457F-8EE3-685CC9AE3201}"/>
              </a:ext>
            </a:extLst>
          </p:cNvPr>
          <p:cNvSpPr>
            <a:spLocks noGrp="1" noChangeArrowheads="1"/>
          </p:cNvSpPr>
          <p:nvPr>
            <p:ph type="sldNum" sz="quarter" idx="12"/>
          </p:nvPr>
        </p:nvSpPr>
        <p:spPr>
          <a:ln/>
        </p:spPr>
        <p:txBody>
          <a:bodyPr/>
          <a:lstStyle>
            <a:lvl1pPr>
              <a:defRPr/>
            </a:lvl1pPr>
          </a:lstStyle>
          <a:p>
            <a:pPr>
              <a:defRPr/>
            </a:pPr>
            <a:fld id="{F5629DFE-E0A8-49D0-BBF1-53A3AB82558B}" type="slidenum">
              <a:rPr lang="en-US" altLang="zh-CN"/>
              <a:pPr>
                <a:defRPr/>
              </a:pPr>
              <a:t>‹#›</a:t>
            </a:fld>
            <a:endParaRPr lang="en-US" altLang="zh-CN"/>
          </a:p>
        </p:txBody>
      </p:sp>
    </p:spTree>
    <p:extLst>
      <p:ext uri="{BB962C8B-B14F-4D97-AF65-F5344CB8AC3E}">
        <p14:creationId xmlns:p14="http://schemas.microsoft.com/office/powerpoint/2010/main" val="2855151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329827C8-22A9-44A1-90FC-A58D6BD7004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081CA99-9F31-43F9-8FBF-7C1B515A40A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AF6D3A1-9398-49EF-AA3E-21583CC2F7B0}"/>
              </a:ext>
            </a:extLst>
          </p:cNvPr>
          <p:cNvSpPr>
            <a:spLocks noGrp="1" noChangeArrowheads="1"/>
          </p:cNvSpPr>
          <p:nvPr>
            <p:ph type="sldNum" sz="quarter" idx="12"/>
          </p:nvPr>
        </p:nvSpPr>
        <p:spPr>
          <a:ln/>
        </p:spPr>
        <p:txBody>
          <a:bodyPr/>
          <a:lstStyle>
            <a:lvl1pPr>
              <a:defRPr/>
            </a:lvl1pPr>
          </a:lstStyle>
          <a:p>
            <a:pPr>
              <a:defRPr/>
            </a:pPr>
            <a:fld id="{013F815A-ED51-4668-8625-80502B1475AE}" type="slidenum">
              <a:rPr lang="en-US" altLang="zh-CN"/>
              <a:pPr>
                <a:defRPr/>
              </a:pPr>
              <a:t>‹#›</a:t>
            </a:fld>
            <a:endParaRPr lang="en-US" altLang="zh-CN"/>
          </a:p>
        </p:txBody>
      </p:sp>
    </p:spTree>
    <p:extLst>
      <p:ext uri="{BB962C8B-B14F-4D97-AF65-F5344CB8AC3E}">
        <p14:creationId xmlns:p14="http://schemas.microsoft.com/office/powerpoint/2010/main" val="299006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15888"/>
            <a:ext cx="2057400" cy="58229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15888"/>
            <a:ext cx="6019800" cy="58229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6225E3B8-65FB-42A6-945B-A3EC0D864F9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F4ABEAD-4EE1-455E-A519-6166CF772E8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6335369-4656-4D29-BB7B-50731B41B6A1}"/>
              </a:ext>
            </a:extLst>
          </p:cNvPr>
          <p:cNvSpPr>
            <a:spLocks noGrp="1" noChangeArrowheads="1"/>
          </p:cNvSpPr>
          <p:nvPr>
            <p:ph type="sldNum" sz="quarter" idx="12"/>
          </p:nvPr>
        </p:nvSpPr>
        <p:spPr>
          <a:ln/>
        </p:spPr>
        <p:txBody>
          <a:bodyPr/>
          <a:lstStyle>
            <a:lvl1pPr>
              <a:defRPr/>
            </a:lvl1pPr>
          </a:lstStyle>
          <a:p>
            <a:pPr>
              <a:defRPr/>
            </a:pPr>
            <a:fld id="{19A7B185-1068-49DC-8146-072D068B4B0B}" type="slidenum">
              <a:rPr lang="en-US" altLang="zh-CN"/>
              <a:pPr>
                <a:defRPr/>
              </a:pPr>
              <a:t>‹#›</a:t>
            </a:fld>
            <a:endParaRPr lang="en-US" altLang="zh-CN"/>
          </a:p>
        </p:txBody>
      </p:sp>
    </p:spTree>
    <p:extLst>
      <p:ext uri="{BB962C8B-B14F-4D97-AF65-F5344CB8AC3E}">
        <p14:creationId xmlns:p14="http://schemas.microsoft.com/office/powerpoint/2010/main" val="16785631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115888"/>
            <a:ext cx="82296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412875"/>
            <a:ext cx="8229600" cy="4525963"/>
          </a:xfrm>
        </p:spPr>
        <p:txBody>
          <a:bodyPr/>
          <a:lstStyle/>
          <a:p>
            <a:pPr lvl="0"/>
            <a:endParaRPr lang="zh-CN" altLang="en-US" noProof="0"/>
          </a:p>
        </p:txBody>
      </p:sp>
      <p:sp>
        <p:nvSpPr>
          <p:cNvPr id="4" name="Rectangle 4">
            <a:extLst>
              <a:ext uri="{FF2B5EF4-FFF2-40B4-BE49-F238E27FC236}">
                <a16:creationId xmlns:a16="http://schemas.microsoft.com/office/drawing/2014/main" id="{531351AD-FA84-4895-BB46-3449994E833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1B86E42-76B0-4CF4-95DF-4F8380748B0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7798893-21DF-4740-92BB-920D6D8AC4E7}"/>
              </a:ext>
            </a:extLst>
          </p:cNvPr>
          <p:cNvSpPr>
            <a:spLocks noGrp="1" noChangeArrowheads="1"/>
          </p:cNvSpPr>
          <p:nvPr>
            <p:ph type="sldNum" sz="quarter" idx="12"/>
          </p:nvPr>
        </p:nvSpPr>
        <p:spPr>
          <a:ln/>
        </p:spPr>
        <p:txBody>
          <a:bodyPr/>
          <a:lstStyle>
            <a:lvl1pPr>
              <a:defRPr/>
            </a:lvl1pPr>
          </a:lstStyle>
          <a:p>
            <a:pPr>
              <a:defRPr/>
            </a:pPr>
            <a:fld id="{35A66D3B-4CC4-40F7-9691-60913EFE9464}" type="slidenum">
              <a:rPr lang="en-US" altLang="zh-CN"/>
              <a:pPr>
                <a:defRPr/>
              </a:pPr>
              <a:t>‹#›</a:t>
            </a:fld>
            <a:endParaRPr lang="en-US" altLang="zh-CN"/>
          </a:p>
        </p:txBody>
      </p:sp>
    </p:spTree>
    <p:extLst>
      <p:ext uri="{BB962C8B-B14F-4D97-AF65-F5344CB8AC3E}">
        <p14:creationId xmlns:p14="http://schemas.microsoft.com/office/powerpoint/2010/main" val="289739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457200" y="115888"/>
            <a:ext cx="8229600" cy="1143000"/>
          </a:xfrm>
        </p:spPr>
        <p:txBody>
          <a:bodyPr/>
          <a:lstStyle/>
          <a:p>
            <a:r>
              <a:rPr lang="zh-CN" altLang="en-US"/>
              <a:t>单击此处编辑母版标题样式</a:t>
            </a:r>
          </a:p>
        </p:txBody>
      </p:sp>
      <p:sp>
        <p:nvSpPr>
          <p:cNvPr id="3" name="SmartArt 占位符 2"/>
          <p:cNvSpPr>
            <a:spLocks noGrp="1"/>
          </p:cNvSpPr>
          <p:nvPr>
            <p:ph type="dgm" idx="1"/>
          </p:nvPr>
        </p:nvSpPr>
        <p:spPr>
          <a:xfrm>
            <a:off x="457200" y="1412875"/>
            <a:ext cx="8229600" cy="4525963"/>
          </a:xfrm>
        </p:spPr>
        <p:txBody>
          <a:bodyPr/>
          <a:lstStyle/>
          <a:p>
            <a:pPr lvl="0"/>
            <a:endParaRPr lang="zh-CN" altLang="en-US" noProof="0"/>
          </a:p>
        </p:txBody>
      </p:sp>
      <p:sp>
        <p:nvSpPr>
          <p:cNvPr id="4" name="Rectangle 4">
            <a:extLst>
              <a:ext uri="{FF2B5EF4-FFF2-40B4-BE49-F238E27FC236}">
                <a16:creationId xmlns:a16="http://schemas.microsoft.com/office/drawing/2014/main" id="{CE53FDF3-E406-4144-B99A-EDCAFFA2383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B7EDA78-231E-4EF1-9279-6556A5BAFA3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01FDFBA-DA54-4E7C-A465-76845BD7DEA2}"/>
              </a:ext>
            </a:extLst>
          </p:cNvPr>
          <p:cNvSpPr>
            <a:spLocks noGrp="1" noChangeArrowheads="1"/>
          </p:cNvSpPr>
          <p:nvPr>
            <p:ph type="sldNum" sz="quarter" idx="12"/>
          </p:nvPr>
        </p:nvSpPr>
        <p:spPr>
          <a:ln/>
        </p:spPr>
        <p:txBody>
          <a:bodyPr/>
          <a:lstStyle>
            <a:lvl1pPr>
              <a:defRPr/>
            </a:lvl1pPr>
          </a:lstStyle>
          <a:p>
            <a:pPr>
              <a:defRPr/>
            </a:pPr>
            <a:fld id="{BCC58CF0-316C-4FC6-9598-BB21E5713C81}" type="slidenum">
              <a:rPr lang="en-US" altLang="zh-CN"/>
              <a:pPr>
                <a:defRPr/>
              </a:pPr>
              <a:t>‹#›</a:t>
            </a:fld>
            <a:endParaRPr lang="en-US" altLang="zh-CN"/>
          </a:p>
        </p:txBody>
      </p:sp>
    </p:spTree>
    <p:extLst>
      <p:ext uri="{BB962C8B-B14F-4D97-AF65-F5344CB8AC3E}">
        <p14:creationId xmlns:p14="http://schemas.microsoft.com/office/powerpoint/2010/main" val="3263797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E10AA575-CEA3-407C-A113-26DEEB54FA6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8E3B053-9CCF-45CF-8AE4-828E2096B5E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3D1175C-6074-4C22-9B57-AC336F0ACCE7}"/>
              </a:ext>
            </a:extLst>
          </p:cNvPr>
          <p:cNvSpPr>
            <a:spLocks noGrp="1" noChangeArrowheads="1"/>
          </p:cNvSpPr>
          <p:nvPr>
            <p:ph type="sldNum" sz="quarter" idx="12"/>
          </p:nvPr>
        </p:nvSpPr>
        <p:spPr>
          <a:ln/>
        </p:spPr>
        <p:txBody>
          <a:bodyPr/>
          <a:lstStyle>
            <a:lvl1pPr>
              <a:defRPr/>
            </a:lvl1pPr>
          </a:lstStyle>
          <a:p>
            <a:pPr>
              <a:defRPr/>
            </a:pPr>
            <a:fld id="{C616C9EF-067E-4E75-B039-FA2B0D89DEE6}" type="slidenum">
              <a:rPr lang="en-US" altLang="zh-CN"/>
              <a:pPr>
                <a:defRPr/>
              </a:pPr>
              <a:t>‹#›</a:t>
            </a:fld>
            <a:endParaRPr lang="en-US" altLang="zh-CN"/>
          </a:p>
        </p:txBody>
      </p:sp>
    </p:spTree>
    <p:extLst>
      <p:ext uri="{BB962C8B-B14F-4D97-AF65-F5344CB8AC3E}">
        <p14:creationId xmlns:p14="http://schemas.microsoft.com/office/powerpoint/2010/main" val="711026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835910D5-3F31-4E51-86E5-CE62DB77085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F3FC894-C3C3-44F2-9A88-C07C7C80859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D64D170-0638-42DD-B18D-B2A166AE1AF7}"/>
              </a:ext>
            </a:extLst>
          </p:cNvPr>
          <p:cNvSpPr>
            <a:spLocks noGrp="1" noChangeArrowheads="1"/>
          </p:cNvSpPr>
          <p:nvPr>
            <p:ph type="sldNum" sz="quarter" idx="12"/>
          </p:nvPr>
        </p:nvSpPr>
        <p:spPr>
          <a:ln/>
        </p:spPr>
        <p:txBody>
          <a:bodyPr/>
          <a:lstStyle>
            <a:lvl1pPr>
              <a:defRPr/>
            </a:lvl1pPr>
          </a:lstStyle>
          <a:p>
            <a:pPr>
              <a:defRPr/>
            </a:pPr>
            <a:fld id="{0CD3A378-6A2B-4A38-8899-85381ED65ADF}" type="slidenum">
              <a:rPr lang="en-US" altLang="zh-CN"/>
              <a:pPr>
                <a:defRPr/>
              </a:pPr>
              <a:t>‹#›</a:t>
            </a:fld>
            <a:endParaRPr lang="en-US" altLang="zh-CN"/>
          </a:p>
        </p:txBody>
      </p:sp>
    </p:spTree>
    <p:extLst>
      <p:ext uri="{BB962C8B-B14F-4D97-AF65-F5344CB8AC3E}">
        <p14:creationId xmlns:p14="http://schemas.microsoft.com/office/powerpoint/2010/main" val="1482968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41287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41287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95B69C66-9396-4B27-BDC1-4D9A4DC130F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54D071B-8FA8-4D4A-9CAD-6D0894A2E95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AE2914B3-4241-46AF-96F5-04F7613397E0}"/>
              </a:ext>
            </a:extLst>
          </p:cNvPr>
          <p:cNvSpPr>
            <a:spLocks noGrp="1" noChangeArrowheads="1"/>
          </p:cNvSpPr>
          <p:nvPr>
            <p:ph type="sldNum" sz="quarter" idx="12"/>
          </p:nvPr>
        </p:nvSpPr>
        <p:spPr>
          <a:ln/>
        </p:spPr>
        <p:txBody>
          <a:bodyPr/>
          <a:lstStyle>
            <a:lvl1pPr>
              <a:defRPr/>
            </a:lvl1pPr>
          </a:lstStyle>
          <a:p>
            <a:pPr>
              <a:defRPr/>
            </a:pPr>
            <a:fld id="{8DFE9210-E939-4E20-842B-56074259D308}" type="slidenum">
              <a:rPr lang="en-US" altLang="zh-CN"/>
              <a:pPr>
                <a:defRPr/>
              </a:pPr>
              <a:t>‹#›</a:t>
            </a:fld>
            <a:endParaRPr lang="en-US" altLang="zh-CN"/>
          </a:p>
        </p:txBody>
      </p:sp>
    </p:spTree>
    <p:extLst>
      <p:ext uri="{BB962C8B-B14F-4D97-AF65-F5344CB8AC3E}">
        <p14:creationId xmlns:p14="http://schemas.microsoft.com/office/powerpoint/2010/main" val="3239306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8471AAA4-AFCD-4A02-A1FD-56576B80BA0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4FF96E16-7910-4A39-9B33-FAA09BF0935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435FFE00-18C6-4D0F-96F2-4D13FC2D9F12}"/>
              </a:ext>
            </a:extLst>
          </p:cNvPr>
          <p:cNvSpPr>
            <a:spLocks noGrp="1" noChangeArrowheads="1"/>
          </p:cNvSpPr>
          <p:nvPr>
            <p:ph type="sldNum" sz="quarter" idx="12"/>
          </p:nvPr>
        </p:nvSpPr>
        <p:spPr>
          <a:ln/>
        </p:spPr>
        <p:txBody>
          <a:bodyPr/>
          <a:lstStyle>
            <a:lvl1pPr>
              <a:defRPr/>
            </a:lvl1pPr>
          </a:lstStyle>
          <a:p>
            <a:pPr>
              <a:defRPr/>
            </a:pPr>
            <a:fld id="{A85D5E30-F2DE-4AAB-9822-95264F2161F3}" type="slidenum">
              <a:rPr lang="en-US" altLang="zh-CN"/>
              <a:pPr>
                <a:defRPr/>
              </a:pPr>
              <a:t>‹#›</a:t>
            </a:fld>
            <a:endParaRPr lang="en-US" altLang="zh-CN"/>
          </a:p>
        </p:txBody>
      </p:sp>
    </p:spTree>
    <p:extLst>
      <p:ext uri="{BB962C8B-B14F-4D97-AF65-F5344CB8AC3E}">
        <p14:creationId xmlns:p14="http://schemas.microsoft.com/office/powerpoint/2010/main" val="483541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2F324CFA-9275-4AD8-A96F-DC825999A20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2CA426BE-A20A-4C69-946F-67F2A0AB5E6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A93FCCAA-0752-4780-8842-009F17F2FEF8}"/>
              </a:ext>
            </a:extLst>
          </p:cNvPr>
          <p:cNvSpPr>
            <a:spLocks noGrp="1" noChangeArrowheads="1"/>
          </p:cNvSpPr>
          <p:nvPr>
            <p:ph type="sldNum" sz="quarter" idx="12"/>
          </p:nvPr>
        </p:nvSpPr>
        <p:spPr>
          <a:ln/>
        </p:spPr>
        <p:txBody>
          <a:bodyPr/>
          <a:lstStyle>
            <a:lvl1pPr>
              <a:defRPr/>
            </a:lvl1pPr>
          </a:lstStyle>
          <a:p>
            <a:pPr>
              <a:defRPr/>
            </a:pPr>
            <a:fld id="{60866B01-447D-46DA-92B0-948172354ED1}" type="slidenum">
              <a:rPr lang="en-US" altLang="zh-CN"/>
              <a:pPr>
                <a:defRPr/>
              </a:pPr>
              <a:t>‹#›</a:t>
            </a:fld>
            <a:endParaRPr lang="en-US" altLang="zh-CN"/>
          </a:p>
        </p:txBody>
      </p:sp>
    </p:spTree>
    <p:extLst>
      <p:ext uri="{BB962C8B-B14F-4D97-AF65-F5344CB8AC3E}">
        <p14:creationId xmlns:p14="http://schemas.microsoft.com/office/powerpoint/2010/main" val="1387019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100D2C8-60CA-4943-9B47-0314A1916AB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B04D890E-7B3A-41B5-901E-3C75B0933C0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A5BFAB59-5110-4CCE-B837-8557CEEA5D7D}"/>
              </a:ext>
            </a:extLst>
          </p:cNvPr>
          <p:cNvSpPr>
            <a:spLocks noGrp="1" noChangeArrowheads="1"/>
          </p:cNvSpPr>
          <p:nvPr>
            <p:ph type="sldNum" sz="quarter" idx="12"/>
          </p:nvPr>
        </p:nvSpPr>
        <p:spPr>
          <a:ln/>
        </p:spPr>
        <p:txBody>
          <a:bodyPr/>
          <a:lstStyle>
            <a:lvl1pPr>
              <a:defRPr/>
            </a:lvl1pPr>
          </a:lstStyle>
          <a:p>
            <a:pPr>
              <a:defRPr/>
            </a:pPr>
            <a:fld id="{260662C6-38BA-4AB6-A3A3-B1C69C265B86}" type="slidenum">
              <a:rPr lang="en-US" altLang="zh-CN"/>
              <a:pPr>
                <a:defRPr/>
              </a:pPr>
              <a:t>‹#›</a:t>
            </a:fld>
            <a:endParaRPr lang="en-US" altLang="zh-CN"/>
          </a:p>
        </p:txBody>
      </p:sp>
    </p:spTree>
    <p:extLst>
      <p:ext uri="{BB962C8B-B14F-4D97-AF65-F5344CB8AC3E}">
        <p14:creationId xmlns:p14="http://schemas.microsoft.com/office/powerpoint/2010/main" val="2059706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15AB050F-869C-454D-9B1B-59A58D6F89D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A523FD9-BB98-4CD7-B9C4-ACFE2619CE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061C54E-1BA6-4851-9EB9-21B45BDD4CE4}"/>
              </a:ext>
            </a:extLst>
          </p:cNvPr>
          <p:cNvSpPr>
            <a:spLocks noGrp="1" noChangeArrowheads="1"/>
          </p:cNvSpPr>
          <p:nvPr>
            <p:ph type="sldNum" sz="quarter" idx="12"/>
          </p:nvPr>
        </p:nvSpPr>
        <p:spPr>
          <a:ln/>
        </p:spPr>
        <p:txBody>
          <a:bodyPr/>
          <a:lstStyle>
            <a:lvl1pPr>
              <a:defRPr/>
            </a:lvl1pPr>
          </a:lstStyle>
          <a:p>
            <a:pPr>
              <a:defRPr/>
            </a:pPr>
            <a:fld id="{33999EA5-FB86-4207-B534-88A8FF346729}" type="slidenum">
              <a:rPr lang="en-US" altLang="zh-CN"/>
              <a:pPr>
                <a:defRPr/>
              </a:pPr>
              <a:t>‹#›</a:t>
            </a:fld>
            <a:endParaRPr lang="en-US" altLang="zh-CN"/>
          </a:p>
        </p:txBody>
      </p:sp>
    </p:spTree>
    <p:extLst>
      <p:ext uri="{BB962C8B-B14F-4D97-AF65-F5344CB8AC3E}">
        <p14:creationId xmlns:p14="http://schemas.microsoft.com/office/powerpoint/2010/main" val="3216621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32B925A7-54E9-4CC6-8A15-97365648588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96646BFE-B7A2-4942-B7FD-ADB14BA56DB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3E4BF68-DAFD-484A-8C26-19EFD4A9F183}"/>
              </a:ext>
            </a:extLst>
          </p:cNvPr>
          <p:cNvSpPr>
            <a:spLocks noGrp="1" noChangeArrowheads="1"/>
          </p:cNvSpPr>
          <p:nvPr>
            <p:ph type="sldNum" sz="quarter" idx="12"/>
          </p:nvPr>
        </p:nvSpPr>
        <p:spPr>
          <a:ln/>
        </p:spPr>
        <p:txBody>
          <a:bodyPr/>
          <a:lstStyle>
            <a:lvl1pPr>
              <a:defRPr/>
            </a:lvl1pPr>
          </a:lstStyle>
          <a:p>
            <a:pPr>
              <a:defRPr/>
            </a:pPr>
            <a:fld id="{9DF68304-56DE-4057-B044-8E85A51C5902}" type="slidenum">
              <a:rPr lang="en-US" altLang="zh-CN"/>
              <a:pPr>
                <a:defRPr/>
              </a:pPr>
              <a:t>‹#›</a:t>
            </a:fld>
            <a:endParaRPr lang="en-US" altLang="zh-CN"/>
          </a:p>
        </p:txBody>
      </p:sp>
    </p:spTree>
    <p:extLst>
      <p:ext uri="{BB962C8B-B14F-4D97-AF65-F5344CB8AC3E}">
        <p14:creationId xmlns:p14="http://schemas.microsoft.com/office/powerpoint/2010/main" val="138917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DDFBD59-DBA1-4405-A155-265408FB16C3}"/>
              </a:ext>
            </a:extLst>
          </p:cNvPr>
          <p:cNvSpPr>
            <a:spLocks noGrp="1" noChangeArrowheads="1"/>
          </p:cNvSpPr>
          <p:nvPr>
            <p:ph type="title"/>
          </p:nvPr>
        </p:nvSpPr>
        <p:spPr bwMode="auto">
          <a:xfrm>
            <a:off x="457200" y="11588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5462B230-CAA6-4509-9594-8A72A024C7B2}"/>
              </a:ext>
            </a:extLst>
          </p:cNvPr>
          <p:cNvSpPr>
            <a:spLocks noGrp="1" noChangeArrowheads="1"/>
          </p:cNvSpPr>
          <p:nvPr>
            <p:ph type="body" idx="1"/>
          </p:nvPr>
        </p:nvSpPr>
        <p:spPr bwMode="auto">
          <a:xfrm>
            <a:off x="457200" y="141287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7EC30666-4837-43F6-9373-50E92AE7B88B}"/>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pitchFamily="34" charset="0"/>
                <a:ea typeface="宋体" pitchFamily="2" charset="-122"/>
              </a:defRPr>
            </a:lvl1pPr>
          </a:lstStyle>
          <a:p>
            <a:pPr>
              <a:defRPr/>
            </a:pPr>
            <a:endParaRPr lang="en-US" altLang="zh-CN"/>
          </a:p>
        </p:txBody>
      </p:sp>
      <p:sp>
        <p:nvSpPr>
          <p:cNvPr id="1029" name="Rectangle 5">
            <a:extLst>
              <a:ext uri="{FF2B5EF4-FFF2-40B4-BE49-F238E27FC236}">
                <a16:creationId xmlns:a16="http://schemas.microsoft.com/office/drawing/2014/main" id="{99CA9B0A-32D2-41CB-A279-61A24C60E896}"/>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pitchFamily="34" charset="0"/>
                <a:ea typeface="宋体" pitchFamily="2" charset="-122"/>
              </a:defRPr>
            </a:lvl1pPr>
          </a:lstStyle>
          <a:p>
            <a:pPr>
              <a:defRPr/>
            </a:pPr>
            <a:endParaRPr lang="en-US" altLang="zh-CN"/>
          </a:p>
        </p:txBody>
      </p:sp>
      <p:sp>
        <p:nvSpPr>
          <p:cNvPr id="1030" name="Rectangle 6">
            <a:extLst>
              <a:ext uri="{FF2B5EF4-FFF2-40B4-BE49-F238E27FC236}">
                <a16:creationId xmlns:a16="http://schemas.microsoft.com/office/drawing/2014/main" id="{6E4FDEAD-10C6-4E78-928F-F64CA6AED21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pPr>
              <a:defRPr/>
            </a:pPr>
            <a:fld id="{B35D18C3-3D2F-4F68-9925-66CAE1B34AB2}" type="slidenum">
              <a:rPr lang="en-US" altLang="zh-CN"/>
              <a:pPr>
                <a:defRPr/>
              </a:pPr>
              <a:t>‹#›</a:t>
            </a:fld>
            <a:endParaRPr lang="en-US" altLang="zh-CN"/>
          </a:p>
        </p:txBody>
      </p:sp>
      <p:sp>
        <p:nvSpPr>
          <p:cNvPr id="1031" name="Line 7">
            <a:extLst>
              <a:ext uri="{FF2B5EF4-FFF2-40B4-BE49-F238E27FC236}">
                <a16:creationId xmlns:a16="http://schemas.microsoft.com/office/drawing/2014/main" id="{87FAE40A-5693-4329-AF7B-144293425B6A}"/>
              </a:ext>
            </a:extLst>
          </p:cNvPr>
          <p:cNvSpPr>
            <a:spLocks noChangeShapeType="1"/>
          </p:cNvSpPr>
          <p:nvPr userDrawn="1"/>
        </p:nvSpPr>
        <p:spPr bwMode="auto">
          <a:xfrm>
            <a:off x="0" y="1125538"/>
            <a:ext cx="9144000" cy="0"/>
          </a:xfrm>
          <a:prstGeom prst="line">
            <a:avLst/>
          </a:prstGeom>
          <a:noFill/>
          <a:ln w="79375">
            <a:pattFill prst="lgCheck">
              <a:fgClr>
                <a:srgbClr val="00FF00"/>
              </a:fgClr>
              <a:bgClr>
                <a:srgbClr val="FFFFFF"/>
              </a:bgClr>
            </a:patt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a:solidFill>
            <a:srgbClr val="320064"/>
          </a:solidFill>
          <a:latin typeface="+mj-lt"/>
          <a:ea typeface="+mj-ea"/>
          <a:cs typeface="+mj-cs"/>
        </a:defRPr>
      </a:lvl1pPr>
      <a:lvl2pPr algn="ctr" rtl="0" eaLnBrk="0" fontAlgn="base" hangingPunct="0">
        <a:spcBef>
          <a:spcPct val="0"/>
        </a:spcBef>
        <a:spcAft>
          <a:spcPct val="0"/>
        </a:spcAft>
        <a:defRPr sz="4400">
          <a:solidFill>
            <a:srgbClr val="320064"/>
          </a:solidFill>
          <a:latin typeface="Arial" pitchFamily="34" charset="0"/>
          <a:ea typeface="微软雅黑" pitchFamily="34" charset="-122"/>
        </a:defRPr>
      </a:lvl2pPr>
      <a:lvl3pPr algn="ctr" rtl="0" eaLnBrk="0" fontAlgn="base" hangingPunct="0">
        <a:spcBef>
          <a:spcPct val="0"/>
        </a:spcBef>
        <a:spcAft>
          <a:spcPct val="0"/>
        </a:spcAft>
        <a:defRPr sz="4400">
          <a:solidFill>
            <a:srgbClr val="320064"/>
          </a:solidFill>
          <a:latin typeface="Arial" pitchFamily="34" charset="0"/>
          <a:ea typeface="微软雅黑" pitchFamily="34" charset="-122"/>
        </a:defRPr>
      </a:lvl3pPr>
      <a:lvl4pPr algn="ctr" rtl="0" eaLnBrk="0" fontAlgn="base" hangingPunct="0">
        <a:spcBef>
          <a:spcPct val="0"/>
        </a:spcBef>
        <a:spcAft>
          <a:spcPct val="0"/>
        </a:spcAft>
        <a:defRPr sz="4400">
          <a:solidFill>
            <a:srgbClr val="320064"/>
          </a:solidFill>
          <a:latin typeface="Arial" pitchFamily="34" charset="0"/>
          <a:ea typeface="微软雅黑" pitchFamily="34" charset="-122"/>
        </a:defRPr>
      </a:lvl4pPr>
      <a:lvl5pPr algn="ctr" rtl="0" eaLnBrk="0" fontAlgn="base" hangingPunct="0">
        <a:spcBef>
          <a:spcPct val="0"/>
        </a:spcBef>
        <a:spcAft>
          <a:spcPct val="0"/>
        </a:spcAft>
        <a:defRPr sz="4400">
          <a:solidFill>
            <a:srgbClr val="320064"/>
          </a:solidFill>
          <a:latin typeface="Arial" pitchFamily="34" charset="0"/>
          <a:ea typeface="微软雅黑" pitchFamily="34" charset="-122"/>
        </a:defRPr>
      </a:lvl5pPr>
      <a:lvl6pPr marL="457200" algn="ctr" rtl="0" fontAlgn="base">
        <a:spcBef>
          <a:spcPct val="0"/>
        </a:spcBef>
        <a:spcAft>
          <a:spcPct val="0"/>
        </a:spcAft>
        <a:defRPr sz="4400">
          <a:solidFill>
            <a:srgbClr val="320064"/>
          </a:solidFill>
          <a:latin typeface="Arial" pitchFamily="34" charset="0"/>
          <a:ea typeface="微软雅黑" pitchFamily="34" charset="-122"/>
        </a:defRPr>
      </a:lvl6pPr>
      <a:lvl7pPr marL="914400" algn="ctr" rtl="0" fontAlgn="base">
        <a:spcBef>
          <a:spcPct val="0"/>
        </a:spcBef>
        <a:spcAft>
          <a:spcPct val="0"/>
        </a:spcAft>
        <a:defRPr sz="4400">
          <a:solidFill>
            <a:srgbClr val="320064"/>
          </a:solidFill>
          <a:latin typeface="Arial" pitchFamily="34" charset="0"/>
          <a:ea typeface="微软雅黑" pitchFamily="34" charset="-122"/>
        </a:defRPr>
      </a:lvl7pPr>
      <a:lvl8pPr marL="1371600" algn="ctr" rtl="0" fontAlgn="base">
        <a:spcBef>
          <a:spcPct val="0"/>
        </a:spcBef>
        <a:spcAft>
          <a:spcPct val="0"/>
        </a:spcAft>
        <a:defRPr sz="4400">
          <a:solidFill>
            <a:srgbClr val="320064"/>
          </a:solidFill>
          <a:latin typeface="Arial" pitchFamily="34" charset="0"/>
          <a:ea typeface="微软雅黑" pitchFamily="34" charset="-122"/>
        </a:defRPr>
      </a:lvl8pPr>
      <a:lvl9pPr marL="1828800" algn="ctr" rtl="0" fontAlgn="base">
        <a:spcBef>
          <a:spcPct val="0"/>
        </a:spcBef>
        <a:spcAft>
          <a:spcPct val="0"/>
        </a:spcAft>
        <a:defRPr sz="4400">
          <a:solidFill>
            <a:srgbClr val="320064"/>
          </a:solidFill>
          <a:latin typeface="Arial" pitchFamily="34" charset="0"/>
          <a:ea typeface="微软雅黑" pitchFamily="34" charset="-122"/>
        </a:defRPr>
      </a:lvl9pPr>
    </p:titleStyle>
    <p:bodyStyle>
      <a:lvl1pPr marL="342900" indent="-342900" algn="l" rtl="0" eaLnBrk="0" fontAlgn="base" hangingPunct="0">
        <a:spcBef>
          <a:spcPct val="20000"/>
        </a:spcBef>
        <a:spcAft>
          <a:spcPct val="0"/>
        </a:spcAft>
        <a:buChar char="•"/>
        <a:defRPr sz="3200">
          <a:solidFill>
            <a:srgbClr val="5800B0"/>
          </a:solidFill>
          <a:latin typeface="+mn-lt"/>
          <a:ea typeface="+mn-ea"/>
          <a:cs typeface="+mn-cs"/>
        </a:defRPr>
      </a:lvl1pPr>
      <a:lvl2pPr marL="742950" indent="-285750" algn="l" rtl="0" eaLnBrk="0" fontAlgn="base" hangingPunct="0">
        <a:spcBef>
          <a:spcPct val="20000"/>
        </a:spcBef>
        <a:spcAft>
          <a:spcPct val="0"/>
        </a:spcAft>
        <a:buChar char="–"/>
        <a:defRPr sz="2800">
          <a:solidFill>
            <a:srgbClr val="5800B0"/>
          </a:solidFill>
          <a:latin typeface="+mn-lt"/>
          <a:ea typeface="+mn-ea"/>
        </a:defRPr>
      </a:lvl2pPr>
      <a:lvl3pPr marL="1143000" indent="-228600" algn="l" rtl="0" eaLnBrk="0" fontAlgn="base" hangingPunct="0">
        <a:spcBef>
          <a:spcPct val="20000"/>
        </a:spcBef>
        <a:spcAft>
          <a:spcPct val="0"/>
        </a:spcAft>
        <a:buChar char="•"/>
        <a:defRPr sz="2400">
          <a:solidFill>
            <a:srgbClr val="5800B0"/>
          </a:solidFill>
          <a:latin typeface="+mn-lt"/>
          <a:ea typeface="+mn-ea"/>
        </a:defRPr>
      </a:lvl3pPr>
      <a:lvl4pPr marL="1600200" indent="-228600" algn="l" rtl="0" eaLnBrk="0" fontAlgn="base" hangingPunct="0">
        <a:spcBef>
          <a:spcPct val="20000"/>
        </a:spcBef>
        <a:spcAft>
          <a:spcPct val="0"/>
        </a:spcAft>
        <a:buChar char="–"/>
        <a:defRPr sz="2000">
          <a:solidFill>
            <a:srgbClr val="5800B0"/>
          </a:solidFill>
          <a:latin typeface="+mn-lt"/>
          <a:ea typeface="+mn-ea"/>
        </a:defRPr>
      </a:lvl4pPr>
      <a:lvl5pPr marL="2057400" indent="-228600" algn="l" rtl="0" eaLnBrk="0" fontAlgn="base" hangingPunct="0">
        <a:spcBef>
          <a:spcPct val="20000"/>
        </a:spcBef>
        <a:spcAft>
          <a:spcPct val="0"/>
        </a:spcAft>
        <a:buChar char="»"/>
        <a:defRPr sz="2000">
          <a:solidFill>
            <a:srgbClr val="5800B0"/>
          </a:solidFill>
          <a:latin typeface="+mn-lt"/>
          <a:ea typeface="+mn-ea"/>
        </a:defRPr>
      </a:lvl5pPr>
      <a:lvl6pPr marL="2514600" indent="-228600" algn="l" rtl="0" fontAlgn="base">
        <a:spcBef>
          <a:spcPct val="20000"/>
        </a:spcBef>
        <a:spcAft>
          <a:spcPct val="0"/>
        </a:spcAft>
        <a:buChar char="»"/>
        <a:defRPr sz="2000">
          <a:solidFill>
            <a:srgbClr val="5800B0"/>
          </a:solidFill>
          <a:latin typeface="+mn-lt"/>
          <a:ea typeface="+mn-ea"/>
        </a:defRPr>
      </a:lvl6pPr>
      <a:lvl7pPr marL="2971800" indent="-228600" algn="l" rtl="0" fontAlgn="base">
        <a:spcBef>
          <a:spcPct val="20000"/>
        </a:spcBef>
        <a:spcAft>
          <a:spcPct val="0"/>
        </a:spcAft>
        <a:buChar char="»"/>
        <a:defRPr sz="2000">
          <a:solidFill>
            <a:srgbClr val="5800B0"/>
          </a:solidFill>
          <a:latin typeface="+mn-lt"/>
          <a:ea typeface="+mn-ea"/>
        </a:defRPr>
      </a:lvl7pPr>
      <a:lvl8pPr marL="3429000" indent="-228600" algn="l" rtl="0" fontAlgn="base">
        <a:spcBef>
          <a:spcPct val="20000"/>
        </a:spcBef>
        <a:spcAft>
          <a:spcPct val="0"/>
        </a:spcAft>
        <a:buChar char="»"/>
        <a:defRPr sz="2000">
          <a:solidFill>
            <a:srgbClr val="5800B0"/>
          </a:solidFill>
          <a:latin typeface="+mn-lt"/>
          <a:ea typeface="+mn-ea"/>
        </a:defRPr>
      </a:lvl8pPr>
      <a:lvl9pPr marL="3886200" indent="-228600" algn="l" rtl="0" fontAlgn="base">
        <a:spcBef>
          <a:spcPct val="20000"/>
        </a:spcBef>
        <a:spcAft>
          <a:spcPct val="0"/>
        </a:spcAft>
        <a:buChar char="»"/>
        <a:defRPr sz="2000">
          <a:solidFill>
            <a:srgbClr val="5800B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hyperlink" Target="http://en.wikipedia.org/wiki/Turing_Awar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4.png"/><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db-engines.com/en/rankin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SQL" TargetMode="Externa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www.vldb.or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050">
            <a:extLst>
              <a:ext uri="{FF2B5EF4-FFF2-40B4-BE49-F238E27FC236}">
                <a16:creationId xmlns:a16="http://schemas.microsoft.com/office/drawing/2014/main" id="{70BCD70E-5D58-434D-BFC8-A06DE8AE4721}"/>
              </a:ext>
            </a:extLst>
          </p:cNvPr>
          <p:cNvSpPr>
            <a:spLocks noGrp="1" noChangeArrowheads="1"/>
          </p:cNvSpPr>
          <p:nvPr>
            <p:ph type="ctrTitle"/>
          </p:nvPr>
        </p:nvSpPr>
        <p:spPr>
          <a:xfrm>
            <a:off x="814388" y="0"/>
            <a:ext cx="7772400" cy="1470025"/>
          </a:xfrm>
        </p:spPr>
        <p:txBody>
          <a:bodyPr/>
          <a:lstStyle/>
          <a:p>
            <a:pPr eaLnBrk="1" hangingPunct="1"/>
            <a:r>
              <a:rPr lang="zh-CN" altLang="en-US">
                <a:solidFill>
                  <a:schemeClr val="hlink"/>
                </a:solidFill>
              </a:rPr>
              <a:t>数 据 库 原 理</a:t>
            </a:r>
          </a:p>
        </p:txBody>
      </p:sp>
      <p:sp>
        <p:nvSpPr>
          <p:cNvPr id="4099" name="Rectangle 2051">
            <a:extLst>
              <a:ext uri="{FF2B5EF4-FFF2-40B4-BE49-F238E27FC236}">
                <a16:creationId xmlns:a16="http://schemas.microsoft.com/office/drawing/2014/main" id="{FEBB1164-58AB-426B-84D3-16D70873A16D}"/>
              </a:ext>
            </a:extLst>
          </p:cNvPr>
          <p:cNvSpPr>
            <a:spLocks noGrp="1" noChangeArrowheads="1"/>
          </p:cNvSpPr>
          <p:nvPr>
            <p:ph type="subTitle" idx="1"/>
          </p:nvPr>
        </p:nvSpPr>
        <p:spPr>
          <a:xfrm>
            <a:off x="1371600" y="3886200"/>
            <a:ext cx="6400800" cy="2333625"/>
          </a:xfrm>
        </p:spPr>
        <p:txBody>
          <a:bodyPr/>
          <a:lstStyle/>
          <a:p>
            <a:pPr eaLnBrk="1" hangingPunct="1">
              <a:lnSpc>
                <a:spcPct val="90000"/>
              </a:lnSpc>
            </a:pPr>
            <a:r>
              <a:rPr lang="zh-CN" altLang="en-US" dirty="0"/>
              <a:t>王 建 民</a:t>
            </a:r>
          </a:p>
          <a:p>
            <a:pPr eaLnBrk="1" hangingPunct="1">
              <a:lnSpc>
                <a:spcPct val="90000"/>
              </a:lnSpc>
            </a:pPr>
            <a:r>
              <a:rPr lang="zh-CN" altLang="en-US" dirty="0"/>
              <a:t>清 华 大 学 软 件 学 院</a:t>
            </a:r>
          </a:p>
          <a:p>
            <a:pPr eaLnBrk="1" hangingPunct="1">
              <a:lnSpc>
                <a:spcPct val="90000"/>
              </a:lnSpc>
            </a:pPr>
            <a:r>
              <a:rPr lang="en-US" altLang="zh-CN" dirty="0"/>
              <a:t>2023</a:t>
            </a:r>
            <a:r>
              <a:rPr lang="zh-CN" altLang="en-US" dirty="0"/>
              <a:t>年</a:t>
            </a:r>
            <a:r>
              <a:rPr lang="en-US" altLang="zh-CN" dirty="0"/>
              <a:t>/</a:t>
            </a:r>
            <a:r>
              <a:rPr lang="zh-CN" altLang="en-US" dirty="0"/>
              <a:t>春</a:t>
            </a:r>
          </a:p>
        </p:txBody>
      </p:sp>
      <p:sp>
        <p:nvSpPr>
          <p:cNvPr id="139268" name="Rectangle 2052">
            <a:extLst>
              <a:ext uri="{FF2B5EF4-FFF2-40B4-BE49-F238E27FC236}">
                <a16:creationId xmlns:a16="http://schemas.microsoft.com/office/drawing/2014/main" id="{7736E092-679B-4B9D-95EB-30966B3E12E5}"/>
              </a:ext>
            </a:extLst>
          </p:cNvPr>
          <p:cNvSpPr>
            <a:spLocks noChangeArrowheads="1"/>
          </p:cNvSpPr>
          <p:nvPr/>
        </p:nvSpPr>
        <p:spPr bwMode="auto">
          <a:xfrm>
            <a:off x="814388" y="2368550"/>
            <a:ext cx="7772400" cy="679450"/>
          </a:xfrm>
          <a:prstGeom prst="rect">
            <a:avLst/>
          </a:prstGeom>
          <a:noFill/>
          <a:ln w="9525">
            <a:noFill/>
            <a:miter lim="800000"/>
            <a:headEnd/>
            <a:tailEnd/>
          </a:ln>
        </p:spPr>
        <p:txBody>
          <a:bodyPr anchor="b"/>
          <a:lstStyle/>
          <a:p>
            <a:pPr marL="838200" indent="-838200" algn="ctr">
              <a:defRPr/>
            </a:pPr>
            <a:r>
              <a:rPr lang="en-US" altLang="zh-CN" sz="4400" dirty="0">
                <a:solidFill>
                  <a:schemeClr val="tx2"/>
                </a:solidFill>
                <a:effectLst>
                  <a:outerShdw blurRad="38100" dist="38100" dir="2700000" algn="tl">
                    <a:srgbClr val="000000"/>
                  </a:outerShdw>
                </a:effectLst>
                <a:latin typeface="Arial" charset="0"/>
              </a:rPr>
              <a:t> </a:t>
            </a:r>
            <a:r>
              <a:rPr lang="en-US" altLang="zh-CN" sz="3600" dirty="0" err="1">
                <a:solidFill>
                  <a:schemeClr val="tx2"/>
                </a:solidFill>
                <a:effectLst>
                  <a:outerShdw blurRad="38100" dist="38100" dir="2700000" algn="tl">
                    <a:srgbClr val="000000"/>
                  </a:outerShdw>
                </a:effectLst>
                <a:latin typeface="Arial Black" pitchFamily="34" charset="0"/>
              </a:rPr>
              <a:t>Chp</a:t>
            </a:r>
            <a:r>
              <a:rPr lang="en-US" altLang="zh-CN" sz="3600" dirty="0">
                <a:solidFill>
                  <a:schemeClr val="tx2"/>
                </a:solidFill>
                <a:effectLst>
                  <a:outerShdw blurRad="38100" dist="38100" dir="2700000" algn="tl">
                    <a:srgbClr val="000000"/>
                  </a:outerShdw>
                </a:effectLst>
                <a:latin typeface="Arial Black" pitchFamily="34" charset="0"/>
              </a:rPr>
              <a:t> 1      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3">
            <a:extLst>
              <a:ext uri="{FF2B5EF4-FFF2-40B4-BE49-F238E27FC236}">
                <a16:creationId xmlns:a16="http://schemas.microsoft.com/office/drawing/2014/main" id="{BAAB2AEE-6842-4D2B-B7C0-BF79F53BB1B7}"/>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52CE148C-D0D9-4BE7-B093-290B628C55FD}"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10</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77827" name="Rectangle 2">
            <a:extLst>
              <a:ext uri="{FF2B5EF4-FFF2-40B4-BE49-F238E27FC236}">
                <a16:creationId xmlns:a16="http://schemas.microsoft.com/office/drawing/2014/main" id="{4ED69DD2-7E95-43FC-B901-0D67DCF7985B}"/>
              </a:ext>
            </a:extLst>
          </p:cNvPr>
          <p:cNvSpPr>
            <a:spLocks noGrp="1" noChangeArrowheads="1"/>
          </p:cNvSpPr>
          <p:nvPr>
            <p:ph type="title"/>
          </p:nvPr>
        </p:nvSpPr>
        <p:spPr/>
        <p:txBody>
          <a:bodyPr/>
          <a:lstStyle/>
          <a:p>
            <a:pPr eaLnBrk="1" hangingPunct="1"/>
            <a:r>
              <a:rPr lang="zh-CN" altLang="en-US"/>
              <a:t>数据库领域四位图灵奖得主</a:t>
            </a:r>
            <a:endParaRPr lang="en-US" altLang="zh-CN"/>
          </a:p>
        </p:txBody>
      </p:sp>
      <p:pic>
        <p:nvPicPr>
          <p:cNvPr id="77828" name="Picture 4" descr="Jimgray">
            <a:extLst>
              <a:ext uri="{FF2B5EF4-FFF2-40B4-BE49-F238E27FC236}">
                <a16:creationId xmlns:a16="http://schemas.microsoft.com/office/drawing/2014/main" id="{C75479D5-F2F9-438A-9D00-09FD08F5E1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900" y="1844824"/>
            <a:ext cx="2132013"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9" name="Text Box 5">
            <a:extLst>
              <a:ext uri="{FF2B5EF4-FFF2-40B4-BE49-F238E27FC236}">
                <a16:creationId xmlns:a16="http://schemas.microsoft.com/office/drawing/2014/main" id="{1A0F29BB-CEBF-485E-A587-FA5E36367CD9}"/>
              </a:ext>
            </a:extLst>
          </p:cNvPr>
          <p:cNvSpPr txBox="1">
            <a:spLocks noChangeArrowheads="1"/>
          </p:cNvSpPr>
          <p:nvPr/>
        </p:nvSpPr>
        <p:spPr bwMode="auto">
          <a:xfrm>
            <a:off x="2565400" y="5103521"/>
            <a:ext cx="1828800"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n-US" altLang="zh-CN" sz="1800" dirty="0" err="1">
                <a:solidFill>
                  <a:schemeClr val="tx1"/>
                </a:solidFill>
                <a:ea typeface="楷体_GB2312"/>
                <a:cs typeface="楷体_GB2312"/>
              </a:rPr>
              <a:t>E.F.Codd</a:t>
            </a:r>
            <a:endParaRPr lang="en-US" altLang="zh-CN" sz="1800" dirty="0">
              <a:solidFill>
                <a:schemeClr val="tx1"/>
              </a:solidFill>
              <a:ea typeface="楷体_GB2312"/>
              <a:cs typeface="楷体_GB2312"/>
            </a:endParaRPr>
          </a:p>
          <a:p>
            <a:pPr>
              <a:spcBef>
                <a:spcPct val="0"/>
              </a:spcBef>
              <a:buFontTx/>
              <a:buNone/>
            </a:pPr>
            <a:r>
              <a:rPr lang="en-US" altLang="zh-CN" sz="1800" dirty="0"/>
              <a:t>1923-2003</a:t>
            </a:r>
            <a:endParaRPr lang="en-US" altLang="zh-CN" sz="1800" dirty="0">
              <a:solidFill>
                <a:schemeClr val="tx1"/>
              </a:solidFill>
              <a:ea typeface="楷体_GB2312"/>
              <a:cs typeface="楷体_GB2312"/>
            </a:endParaRPr>
          </a:p>
        </p:txBody>
      </p:sp>
      <p:sp>
        <p:nvSpPr>
          <p:cNvPr id="77830" name="Text Box 6">
            <a:extLst>
              <a:ext uri="{FF2B5EF4-FFF2-40B4-BE49-F238E27FC236}">
                <a16:creationId xmlns:a16="http://schemas.microsoft.com/office/drawing/2014/main" id="{63BE127A-D31F-498A-B9ED-8E8B2E449FEA}"/>
              </a:ext>
            </a:extLst>
          </p:cNvPr>
          <p:cNvSpPr txBox="1">
            <a:spLocks noChangeArrowheads="1"/>
          </p:cNvSpPr>
          <p:nvPr/>
        </p:nvSpPr>
        <p:spPr bwMode="auto">
          <a:xfrm>
            <a:off x="5034583" y="5110593"/>
            <a:ext cx="1524000"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n-US" altLang="zh-CN" sz="1800" dirty="0">
                <a:solidFill>
                  <a:schemeClr val="tx1"/>
                </a:solidFill>
                <a:ea typeface="楷体_GB2312"/>
                <a:cs typeface="楷体_GB2312"/>
              </a:rPr>
              <a:t>Jim Gray</a:t>
            </a:r>
          </a:p>
          <a:p>
            <a:pPr>
              <a:spcBef>
                <a:spcPct val="0"/>
              </a:spcBef>
              <a:buFontTx/>
              <a:buNone/>
            </a:pPr>
            <a:r>
              <a:rPr lang="en-US" altLang="zh-CN" sz="1800" dirty="0"/>
              <a:t>1944-2007</a:t>
            </a:r>
            <a:endParaRPr lang="en-US" altLang="zh-CN" sz="1800" dirty="0">
              <a:solidFill>
                <a:schemeClr val="tx1"/>
              </a:solidFill>
              <a:ea typeface="楷体_GB2312"/>
              <a:cs typeface="楷体_GB2312"/>
            </a:endParaRPr>
          </a:p>
        </p:txBody>
      </p:sp>
      <p:sp>
        <p:nvSpPr>
          <p:cNvPr id="77831" name="Text Box 7">
            <a:extLst>
              <a:ext uri="{FF2B5EF4-FFF2-40B4-BE49-F238E27FC236}">
                <a16:creationId xmlns:a16="http://schemas.microsoft.com/office/drawing/2014/main" id="{D42AF330-E0B0-49BD-A93D-774848B289D3}"/>
              </a:ext>
            </a:extLst>
          </p:cNvPr>
          <p:cNvSpPr txBox="1">
            <a:spLocks noChangeArrowheads="1"/>
          </p:cNvSpPr>
          <p:nvPr/>
        </p:nvSpPr>
        <p:spPr bwMode="auto">
          <a:xfrm>
            <a:off x="185738" y="5103521"/>
            <a:ext cx="1981200"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n-US" altLang="zh-CN" sz="1800" dirty="0" err="1">
                <a:solidFill>
                  <a:schemeClr val="tx1"/>
                </a:solidFill>
                <a:ea typeface="楷体_GB2312"/>
                <a:cs typeface="楷体_GB2312"/>
              </a:rPr>
              <a:t>C.W.Bachman</a:t>
            </a:r>
            <a:endParaRPr lang="en-US" altLang="zh-CN" sz="1800" dirty="0">
              <a:solidFill>
                <a:schemeClr val="tx1"/>
              </a:solidFill>
              <a:ea typeface="楷体_GB2312"/>
              <a:cs typeface="楷体_GB2312"/>
            </a:endParaRPr>
          </a:p>
          <a:p>
            <a:pPr>
              <a:spcBef>
                <a:spcPct val="0"/>
              </a:spcBef>
              <a:buFontTx/>
              <a:buNone/>
            </a:pPr>
            <a:r>
              <a:rPr lang="en-US" altLang="zh-CN" sz="1800" dirty="0">
                <a:solidFill>
                  <a:schemeClr val="tx1"/>
                </a:solidFill>
                <a:ea typeface="楷体_GB2312"/>
                <a:cs typeface="楷体_GB2312"/>
              </a:rPr>
              <a:t>1924-</a:t>
            </a:r>
          </a:p>
        </p:txBody>
      </p:sp>
      <p:pic>
        <p:nvPicPr>
          <p:cNvPr id="77832" name="图片 10">
            <a:extLst>
              <a:ext uri="{FF2B5EF4-FFF2-40B4-BE49-F238E27FC236}">
                <a16:creationId xmlns:a16="http://schemas.microsoft.com/office/drawing/2014/main" id="{D3FC952E-EFD4-49CB-B940-7BEF8D9AF1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38" y="1844824"/>
            <a:ext cx="2087562"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3" name="Picture 7">
            <a:extLst>
              <a:ext uri="{FF2B5EF4-FFF2-40B4-BE49-F238E27FC236}">
                <a16:creationId xmlns:a16="http://schemas.microsoft.com/office/drawing/2014/main" id="{67FD4E9B-65FC-4ECF-8C36-2E6B937AE0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2007" b="5037"/>
          <a:stretch>
            <a:fillRect/>
          </a:stretch>
        </p:blipFill>
        <p:spPr bwMode="auto">
          <a:xfrm>
            <a:off x="2320925" y="1844824"/>
            <a:ext cx="225107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4" name="图片 56">
            <a:extLst>
              <a:ext uri="{FF2B5EF4-FFF2-40B4-BE49-F238E27FC236}">
                <a16:creationId xmlns:a16="http://schemas.microsoft.com/office/drawing/2014/main" id="{25CED925-1F58-47FD-9734-5F1E3164D05D}"/>
              </a:ext>
            </a:extLst>
          </p:cNvPr>
          <p:cNvPicPr>
            <a:picLocks noChangeAspect="1"/>
          </p:cNvPicPr>
          <p:nvPr/>
        </p:nvPicPr>
        <p:blipFill>
          <a:blip r:embed="rId6">
            <a:extLst>
              <a:ext uri="{28A0092B-C50C-407E-A947-70E740481C1C}">
                <a14:useLocalDpi xmlns:a14="http://schemas.microsoft.com/office/drawing/2010/main" val="0"/>
              </a:ext>
            </a:extLst>
          </a:blip>
          <a:srcRect l="28345" t="4375" r="25587" b="8522"/>
          <a:stretch>
            <a:fillRect/>
          </a:stretch>
        </p:blipFill>
        <p:spPr bwMode="auto">
          <a:xfrm>
            <a:off x="6881813" y="1844824"/>
            <a:ext cx="218122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5" name="矩形 13">
            <a:extLst>
              <a:ext uri="{FF2B5EF4-FFF2-40B4-BE49-F238E27FC236}">
                <a16:creationId xmlns:a16="http://schemas.microsoft.com/office/drawing/2014/main" id="{75BE3FD7-6ABF-44DA-98DC-CFFE3AE09D76}"/>
              </a:ext>
            </a:extLst>
          </p:cNvPr>
          <p:cNvSpPr>
            <a:spLocks noChangeArrowheads="1"/>
          </p:cNvSpPr>
          <p:nvPr/>
        </p:nvSpPr>
        <p:spPr bwMode="auto">
          <a:xfrm>
            <a:off x="6439811" y="5134955"/>
            <a:ext cx="2762295"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rgbClr val="5800B0"/>
                </a:solidFill>
                <a:latin typeface="Arial" panose="020B0604020202020204" pitchFamily="34" charset="0"/>
                <a:ea typeface="微软雅黑" panose="020B0503020204020204" pitchFamily="34" charset="-122"/>
              </a:defRPr>
            </a:lvl1pPr>
            <a:lvl2pPr>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lvl="1">
              <a:lnSpc>
                <a:spcPct val="90000"/>
              </a:lnSpc>
              <a:spcBef>
                <a:spcPct val="0"/>
              </a:spcBef>
              <a:buFontTx/>
              <a:buNone/>
            </a:pPr>
            <a:r>
              <a:rPr lang="en-US" altLang="zh-CN" sz="1800" dirty="0">
                <a:solidFill>
                  <a:schemeClr val="tx1"/>
                </a:solidFill>
              </a:rPr>
              <a:t>Michael </a:t>
            </a:r>
            <a:r>
              <a:rPr lang="en-US" altLang="zh-CN" sz="1800" dirty="0" err="1">
                <a:solidFill>
                  <a:schemeClr val="tx1"/>
                </a:solidFill>
              </a:rPr>
              <a:t>Stonebraker</a:t>
            </a:r>
            <a:endParaRPr lang="en-US" altLang="zh-CN" sz="1800" dirty="0">
              <a:solidFill>
                <a:schemeClr val="tx1"/>
              </a:solidFill>
            </a:endParaRPr>
          </a:p>
          <a:p>
            <a:pPr lvl="1">
              <a:lnSpc>
                <a:spcPct val="90000"/>
              </a:lnSpc>
              <a:spcBef>
                <a:spcPct val="0"/>
              </a:spcBef>
              <a:buFontTx/>
              <a:buNone/>
            </a:pPr>
            <a:r>
              <a:rPr lang="en-US" altLang="zh-CN" sz="1800" dirty="0"/>
              <a:t>1943-</a:t>
            </a:r>
            <a:endParaRPr lang="en-US" altLang="zh-CN" sz="1800" dirty="0">
              <a:solidFill>
                <a:schemeClr val="tx1"/>
              </a:solidFill>
            </a:endParaRPr>
          </a:p>
        </p:txBody>
      </p:sp>
      <p:sp>
        <p:nvSpPr>
          <p:cNvPr id="12" name="文本框 11">
            <a:extLst>
              <a:ext uri="{FF2B5EF4-FFF2-40B4-BE49-F238E27FC236}">
                <a16:creationId xmlns:a16="http://schemas.microsoft.com/office/drawing/2014/main" id="{8C285319-5BF4-46BE-9138-9A2917EAB82C}"/>
              </a:ext>
            </a:extLst>
          </p:cNvPr>
          <p:cNvSpPr txBox="1"/>
          <p:nvPr/>
        </p:nvSpPr>
        <p:spPr>
          <a:xfrm>
            <a:off x="323528" y="5764645"/>
            <a:ext cx="1569660" cy="646331"/>
          </a:xfrm>
          <a:prstGeom prst="rect">
            <a:avLst/>
          </a:prstGeom>
          <a:noFill/>
        </p:spPr>
        <p:txBody>
          <a:bodyPr wrap="none" rtlCol="0">
            <a:spAutoFit/>
          </a:bodyPr>
          <a:lstStyle/>
          <a:p>
            <a:r>
              <a:rPr lang="zh-CN" altLang="en-US" dirty="0"/>
              <a:t>数据库系统的</a:t>
            </a:r>
            <a:endParaRPr lang="en-US" altLang="zh-CN" dirty="0"/>
          </a:p>
          <a:p>
            <a:r>
              <a:rPr lang="zh-CN" altLang="en-US" dirty="0"/>
              <a:t>三层抽象</a:t>
            </a:r>
          </a:p>
        </p:txBody>
      </p:sp>
      <p:sp>
        <p:nvSpPr>
          <p:cNvPr id="13" name="文本框 12">
            <a:extLst>
              <a:ext uri="{FF2B5EF4-FFF2-40B4-BE49-F238E27FC236}">
                <a16:creationId xmlns:a16="http://schemas.microsoft.com/office/drawing/2014/main" id="{C942BFEB-CC6D-48D9-9F55-35C57AD21787}"/>
              </a:ext>
            </a:extLst>
          </p:cNvPr>
          <p:cNvSpPr txBox="1"/>
          <p:nvPr/>
        </p:nvSpPr>
        <p:spPr>
          <a:xfrm>
            <a:off x="2483768" y="5801141"/>
            <a:ext cx="1107996" cy="369332"/>
          </a:xfrm>
          <a:prstGeom prst="rect">
            <a:avLst/>
          </a:prstGeom>
          <a:noFill/>
        </p:spPr>
        <p:txBody>
          <a:bodyPr wrap="none" rtlCol="0">
            <a:spAutoFit/>
          </a:bodyPr>
          <a:lstStyle/>
          <a:p>
            <a:r>
              <a:rPr lang="zh-CN" altLang="en-US" dirty="0"/>
              <a:t>关系理论</a:t>
            </a:r>
            <a:endParaRPr lang="en-US" altLang="zh-CN" dirty="0"/>
          </a:p>
        </p:txBody>
      </p:sp>
      <p:sp>
        <p:nvSpPr>
          <p:cNvPr id="14" name="文本框 13">
            <a:extLst>
              <a:ext uri="{FF2B5EF4-FFF2-40B4-BE49-F238E27FC236}">
                <a16:creationId xmlns:a16="http://schemas.microsoft.com/office/drawing/2014/main" id="{8CFFFE94-FB4C-4AC2-94E6-C1BA3923BF11}"/>
              </a:ext>
            </a:extLst>
          </p:cNvPr>
          <p:cNvSpPr txBox="1"/>
          <p:nvPr/>
        </p:nvSpPr>
        <p:spPr>
          <a:xfrm>
            <a:off x="5076056" y="5801141"/>
            <a:ext cx="1569660" cy="369332"/>
          </a:xfrm>
          <a:prstGeom prst="rect">
            <a:avLst/>
          </a:prstGeom>
          <a:noFill/>
        </p:spPr>
        <p:txBody>
          <a:bodyPr wrap="none" rtlCol="0">
            <a:spAutoFit/>
          </a:bodyPr>
          <a:lstStyle/>
          <a:p>
            <a:r>
              <a:rPr lang="zh-CN" altLang="en-US" dirty="0"/>
              <a:t>事务处理技术</a:t>
            </a:r>
            <a:endParaRPr lang="en-US" altLang="zh-CN" dirty="0"/>
          </a:p>
        </p:txBody>
      </p:sp>
      <p:sp>
        <p:nvSpPr>
          <p:cNvPr id="15" name="文本框 14">
            <a:extLst>
              <a:ext uri="{FF2B5EF4-FFF2-40B4-BE49-F238E27FC236}">
                <a16:creationId xmlns:a16="http://schemas.microsoft.com/office/drawing/2014/main" id="{04D81C6F-EBD4-4A0C-9645-78BE79C78063}"/>
              </a:ext>
            </a:extLst>
          </p:cNvPr>
          <p:cNvSpPr txBox="1"/>
          <p:nvPr/>
        </p:nvSpPr>
        <p:spPr>
          <a:xfrm>
            <a:off x="7072178" y="5801141"/>
            <a:ext cx="1800493" cy="369332"/>
          </a:xfrm>
          <a:prstGeom prst="rect">
            <a:avLst/>
          </a:prstGeom>
          <a:noFill/>
        </p:spPr>
        <p:txBody>
          <a:bodyPr wrap="none" rtlCol="0">
            <a:spAutoFit/>
          </a:bodyPr>
          <a:lstStyle/>
          <a:p>
            <a:r>
              <a:rPr lang="zh-CN" altLang="en-US" dirty="0"/>
              <a:t>新型数据库系统</a:t>
            </a:r>
            <a:endParaRPr lang="en-US" altLang="zh-CN" dirty="0"/>
          </a:p>
        </p:txBody>
      </p:sp>
      <p:sp>
        <p:nvSpPr>
          <p:cNvPr id="2" name="矩形 1">
            <a:extLst>
              <a:ext uri="{FF2B5EF4-FFF2-40B4-BE49-F238E27FC236}">
                <a16:creationId xmlns:a16="http://schemas.microsoft.com/office/drawing/2014/main" id="{EEDA5764-8CE3-4801-8B4D-E225BFB2B055}"/>
              </a:ext>
            </a:extLst>
          </p:cNvPr>
          <p:cNvSpPr/>
          <p:nvPr/>
        </p:nvSpPr>
        <p:spPr>
          <a:xfrm>
            <a:off x="463860" y="1173749"/>
            <a:ext cx="1531317" cy="646331"/>
          </a:xfrm>
          <a:prstGeom prst="rect">
            <a:avLst/>
          </a:prstGeom>
        </p:spPr>
        <p:txBody>
          <a:bodyPr wrap="none">
            <a:spAutoFit/>
          </a:bodyPr>
          <a:lstStyle/>
          <a:p>
            <a:r>
              <a:rPr lang="en-US" altLang="zh-CN" dirty="0">
                <a:hlinkClick r:id="rId7" tooltip="Turing Award"/>
              </a:rPr>
              <a:t>Turing Award</a:t>
            </a:r>
            <a:endParaRPr lang="en-US" altLang="zh-CN" dirty="0"/>
          </a:p>
          <a:p>
            <a:r>
              <a:rPr lang="en-US" altLang="zh-CN" dirty="0"/>
              <a:t> in 1973 </a:t>
            </a:r>
            <a:endParaRPr lang="zh-CN" altLang="en-US" dirty="0"/>
          </a:p>
        </p:txBody>
      </p:sp>
      <p:sp>
        <p:nvSpPr>
          <p:cNvPr id="17" name="矩形 16">
            <a:extLst>
              <a:ext uri="{FF2B5EF4-FFF2-40B4-BE49-F238E27FC236}">
                <a16:creationId xmlns:a16="http://schemas.microsoft.com/office/drawing/2014/main" id="{AB01B956-E671-4726-B5D3-299EB67627EC}"/>
              </a:ext>
            </a:extLst>
          </p:cNvPr>
          <p:cNvSpPr/>
          <p:nvPr/>
        </p:nvSpPr>
        <p:spPr>
          <a:xfrm>
            <a:off x="2680803" y="1152120"/>
            <a:ext cx="1531317" cy="646331"/>
          </a:xfrm>
          <a:prstGeom prst="rect">
            <a:avLst/>
          </a:prstGeom>
        </p:spPr>
        <p:txBody>
          <a:bodyPr wrap="none">
            <a:spAutoFit/>
          </a:bodyPr>
          <a:lstStyle/>
          <a:p>
            <a:r>
              <a:rPr lang="en-US" altLang="zh-CN" dirty="0">
                <a:hlinkClick r:id="rId7" tooltip="Turing Award"/>
              </a:rPr>
              <a:t>Turing Award</a:t>
            </a:r>
            <a:endParaRPr lang="en-US" altLang="zh-CN" dirty="0"/>
          </a:p>
          <a:p>
            <a:r>
              <a:rPr lang="en-US" altLang="zh-CN" dirty="0"/>
              <a:t> in 1981 </a:t>
            </a:r>
            <a:endParaRPr lang="zh-CN" altLang="en-US" dirty="0"/>
          </a:p>
        </p:txBody>
      </p:sp>
      <p:sp>
        <p:nvSpPr>
          <p:cNvPr id="18" name="矩形 17">
            <a:extLst>
              <a:ext uri="{FF2B5EF4-FFF2-40B4-BE49-F238E27FC236}">
                <a16:creationId xmlns:a16="http://schemas.microsoft.com/office/drawing/2014/main" id="{6637E392-929E-48E8-AD37-26589E6A7B4A}"/>
              </a:ext>
            </a:extLst>
          </p:cNvPr>
          <p:cNvSpPr/>
          <p:nvPr/>
        </p:nvSpPr>
        <p:spPr>
          <a:xfrm>
            <a:off x="5034583" y="1125334"/>
            <a:ext cx="1531317" cy="646331"/>
          </a:xfrm>
          <a:prstGeom prst="rect">
            <a:avLst/>
          </a:prstGeom>
        </p:spPr>
        <p:txBody>
          <a:bodyPr wrap="none">
            <a:spAutoFit/>
          </a:bodyPr>
          <a:lstStyle/>
          <a:p>
            <a:r>
              <a:rPr lang="en-US" altLang="zh-CN" dirty="0">
                <a:hlinkClick r:id="rId7" tooltip="Turing Award"/>
              </a:rPr>
              <a:t>Turing Award</a:t>
            </a:r>
            <a:endParaRPr lang="en-US" altLang="zh-CN" dirty="0"/>
          </a:p>
          <a:p>
            <a:r>
              <a:rPr lang="en-US" altLang="zh-CN" dirty="0"/>
              <a:t> in 1998 </a:t>
            </a:r>
            <a:endParaRPr lang="zh-CN" altLang="en-US" dirty="0"/>
          </a:p>
        </p:txBody>
      </p:sp>
      <p:sp>
        <p:nvSpPr>
          <p:cNvPr id="19" name="矩形 18">
            <a:extLst>
              <a:ext uri="{FF2B5EF4-FFF2-40B4-BE49-F238E27FC236}">
                <a16:creationId xmlns:a16="http://schemas.microsoft.com/office/drawing/2014/main" id="{F2F0DDC4-CC66-41B7-8619-33520E3ED67D}"/>
              </a:ext>
            </a:extLst>
          </p:cNvPr>
          <p:cNvSpPr/>
          <p:nvPr/>
        </p:nvSpPr>
        <p:spPr>
          <a:xfrm>
            <a:off x="7258186" y="1152119"/>
            <a:ext cx="1531317" cy="646331"/>
          </a:xfrm>
          <a:prstGeom prst="rect">
            <a:avLst/>
          </a:prstGeom>
        </p:spPr>
        <p:txBody>
          <a:bodyPr wrap="none">
            <a:spAutoFit/>
          </a:bodyPr>
          <a:lstStyle/>
          <a:p>
            <a:r>
              <a:rPr lang="en-US" altLang="zh-CN" dirty="0">
                <a:hlinkClick r:id="rId7" tooltip="Turing Award"/>
              </a:rPr>
              <a:t>Turing Award</a:t>
            </a:r>
            <a:endParaRPr lang="en-US" altLang="zh-CN" dirty="0"/>
          </a:p>
          <a:p>
            <a:r>
              <a:rPr lang="en-US" altLang="zh-CN" dirty="0"/>
              <a:t> in 2014 </a:t>
            </a:r>
            <a:endParaRPr lang="zh-CN" altLang="en-US" dirty="0"/>
          </a:p>
        </p:txBody>
      </p:sp>
    </p:spTree>
    <p:extLst>
      <p:ext uri="{BB962C8B-B14F-4D97-AF65-F5344CB8AC3E}">
        <p14:creationId xmlns:p14="http://schemas.microsoft.com/office/powerpoint/2010/main" val="3254175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3">
            <a:extLst>
              <a:ext uri="{FF2B5EF4-FFF2-40B4-BE49-F238E27FC236}">
                <a16:creationId xmlns:a16="http://schemas.microsoft.com/office/drawing/2014/main" id="{27FD9DCD-6D23-4F51-9606-460C4ADFDDA1}"/>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B2895FC0-7F41-41FD-96F5-95BA9DA034D8}"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11</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12291" name="Rectangle 2">
            <a:extLst>
              <a:ext uri="{FF2B5EF4-FFF2-40B4-BE49-F238E27FC236}">
                <a16:creationId xmlns:a16="http://schemas.microsoft.com/office/drawing/2014/main" id="{6FA81B0D-D1DE-4654-A461-06D3A5EEB3A0}"/>
              </a:ext>
            </a:extLst>
          </p:cNvPr>
          <p:cNvSpPr>
            <a:spLocks noGrp="1" noChangeArrowheads="1"/>
          </p:cNvSpPr>
          <p:nvPr>
            <p:ph type="title"/>
          </p:nvPr>
        </p:nvSpPr>
        <p:spPr/>
        <p:txBody>
          <a:bodyPr/>
          <a:lstStyle/>
          <a:p>
            <a:pPr eaLnBrk="1" hangingPunct="1"/>
            <a:r>
              <a:rPr lang="en-US" altLang="zh-CN"/>
              <a:t>Main Contents</a:t>
            </a:r>
          </a:p>
        </p:txBody>
      </p:sp>
      <p:sp>
        <p:nvSpPr>
          <p:cNvPr id="12292" name="Rectangle 3">
            <a:extLst>
              <a:ext uri="{FF2B5EF4-FFF2-40B4-BE49-F238E27FC236}">
                <a16:creationId xmlns:a16="http://schemas.microsoft.com/office/drawing/2014/main" id="{22713559-DA21-4551-A473-9903442F248F}"/>
              </a:ext>
            </a:extLst>
          </p:cNvPr>
          <p:cNvSpPr>
            <a:spLocks noGrp="1" noChangeArrowheads="1"/>
          </p:cNvSpPr>
          <p:nvPr>
            <p:ph type="body" idx="1"/>
          </p:nvPr>
        </p:nvSpPr>
        <p:spPr>
          <a:xfrm>
            <a:off x="827088" y="1323975"/>
            <a:ext cx="7921625" cy="5534025"/>
          </a:xfrm>
        </p:spPr>
        <p:txBody>
          <a:bodyPr/>
          <a:lstStyle/>
          <a:p>
            <a:pPr marL="609600" indent="-609600" eaLnBrk="1" hangingPunct="1">
              <a:buClr>
                <a:schemeClr val="tx1"/>
              </a:buClr>
              <a:buFont typeface="Wingdings" panose="05000000000000000000" pitchFamily="2" charset="2"/>
              <a:buAutoNum type="arabicPeriod"/>
            </a:pPr>
            <a:r>
              <a:rPr lang="zh-CN" altLang="en-US" b="1" dirty="0"/>
              <a:t>基本概念</a:t>
            </a:r>
            <a:endParaRPr lang="en-US" altLang="zh-CN" b="1" dirty="0"/>
          </a:p>
          <a:p>
            <a:pPr marL="609600" indent="-609600" eaLnBrk="1" hangingPunct="1">
              <a:buClr>
                <a:schemeClr val="tx1"/>
              </a:buClr>
              <a:buFont typeface="Wingdings" panose="05000000000000000000" pitchFamily="2" charset="2"/>
              <a:buAutoNum type="arabicPeriod"/>
            </a:pPr>
            <a:r>
              <a:rPr lang="zh-CN" altLang="en-US" dirty="0"/>
              <a:t>为什么发明数据库</a:t>
            </a:r>
            <a:r>
              <a:rPr lang="en-US" altLang="zh-CN" dirty="0"/>
              <a:t>?</a:t>
            </a:r>
          </a:p>
          <a:p>
            <a:pPr marL="609600" indent="-609600" eaLnBrk="1" hangingPunct="1">
              <a:buClr>
                <a:schemeClr val="tx1"/>
              </a:buClr>
              <a:buFont typeface="Wingdings" panose="05000000000000000000" pitchFamily="2" charset="2"/>
              <a:buAutoNum type="arabicPeriod"/>
            </a:pPr>
            <a:r>
              <a:rPr lang="zh-CN" altLang="en-US" dirty="0"/>
              <a:t>三层抽象与数据模型</a:t>
            </a:r>
            <a:endParaRPr lang="en-US" altLang="zh-CN" dirty="0"/>
          </a:p>
          <a:p>
            <a:pPr marL="609600" indent="-609600" eaLnBrk="1" hangingPunct="1">
              <a:buClr>
                <a:schemeClr val="tx1"/>
              </a:buClr>
              <a:buFont typeface="Wingdings" panose="05000000000000000000" pitchFamily="2" charset="2"/>
              <a:buAutoNum type="arabicPeriod"/>
            </a:pPr>
            <a:r>
              <a:rPr lang="zh-CN" altLang="en-US" dirty="0"/>
              <a:t>数据库访问语言</a:t>
            </a:r>
            <a:endParaRPr lang="en-US" altLang="zh-CN" dirty="0"/>
          </a:p>
          <a:p>
            <a:pPr marL="609600" indent="-609600" eaLnBrk="1" hangingPunct="1">
              <a:buClr>
                <a:schemeClr val="tx1"/>
              </a:buClr>
              <a:buFont typeface="Wingdings" panose="05000000000000000000" pitchFamily="2" charset="2"/>
              <a:buAutoNum type="arabicPeriod"/>
            </a:pPr>
            <a:r>
              <a:rPr lang="zh-CN" altLang="en-US" dirty="0"/>
              <a:t>数据库管理系统架构</a:t>
            </a:r>
            <a:endParaRPr lang="en-US" altLang="zh-CN" dirty="0"/>
          </a:p>
          <a:p>
            <a:pPr marL="609600" indent="-609600" eaLnBrk="1" hangingPunct="1">
              <a:buClr>
                <a:schemeClr val="tx1"/>
              </a:buClr>
              <a:buFont typeface="Wingdings" panose="05000000000000000000" pitchFamily="2" charset="2"/>
              <a:buAutoNum type="arabicPeriod"/>
            </a:pPr>
            <a:r>
              <a:rPr lang="zh-CN" altLang="en-US" dirty="0"/>
              <a:t>数据库用户角色及其职责</a:t>
            </a:r>
            <a:endParaRPr lang="en-US" altLang="zh-CN" dirty="0"/>
          </a:p>
          <a:p>
            <a:pPr marL="609600" indent="-609600" eaLnBrk="1" hangingPunct="1">
              <a:buClr>
                <a:schemeClr val="tx1"/>
              </a:buClr>
              <a:buFont typeface="Wingdings" panose="05000000000000000000" pitchFamily="2" charset="2"/>
              <a:buAutoNum type="arabicPeriod"/>
            </a:pPr>
            <a:r>
              <a:rPr lang="zh-CN" altLang="en-US" dirty="0"/>
              <a:t>结语</a:t>
            </a:r>
            <a:endParaRPr lang="en-US" altLang="zh-C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3">
            <a:extLst>
              <a:ext uri="{FF2B5EF4-FFF2-40B4-BE49-F238E27FC236}">
                <a16:creationId xmlns:a16="http://schemas.microsoft.com/office/drawing/2014/main" id="{326E81C4-1B54-4E13-862E-630E8F37DF99}"/>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905CA938-E647-4C37-94F0-5F7771F003FF}"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12</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13315" name="Rectangle 2">
            <a:extLst>
              <a:ext uri="{FF2B5EF4-FFF2-40B4-BE49-F238E27FC236}">
                <a16:creationId xmlns:a16="http://schemas.microsoft.com/office/drawing/2014/main" id="{04A083A7-E059-4F27-B567-271270648E9D}"/>
              </a:ext>
            </a:extLst>
          </p:cNvPr>
          <p:cNvSpPr>
            <a:spLocks noGrp="1" noChangeArrowheads="1"/>
          </p:cNvSpPr>
          <p:nvPr>
            <p:ph type="title"/>
          </p:nvPr>
        </p:nvSpPr>
        <p:spPr>
          <a:xfrm>
            <a:off x="755650" y="0"/>
            <a:ext cx="8077200" cy="1058863"/>
          </a:xfrm>
        </p:spPr>
        <p:txBody>
          <a:bodyPr/>
          <a:lstStyle/>
          <a:p>
            <a:pPr eaLnBrk="1" hangingPunct="1"/>
            <a:r>
              <a:rPr lang="en-US" altLang="zh-CN" dirty="0"/>
              <a:t>Data-</a:t>
            </a:r>
            <a:r>
              <a:rPr lang="zh-CN" altLang="en-US" dirty="0"/>
              <a:t>数据</a:t>
            </a:r>
            <a:endParaRPr lang="en-US" altLang="zh-CN" dirty="0"/>
          </a:p>
        </p:txBody>
      </p:sp>
      <p:sp>
        <p:nvSpPr>
          <p:cNvPr id="8196" name="Rectangle 3">
            <a:extLst>
              <a:ext uri="{FF2B5EF4-FFF2-40B4-BE49-F238E27FC236}">
                <a16:creationId xmlns:a16="http://schemas.microsoft.com/office/drawing/2014/main" id="{9A327453-BFC2-4F6C-A413-7D8931C4A5C7}"/>
              </a:ext>
            </a:extLst>
          </p:cNvPr>
          <p:cNvSpPr>
            <a:spLocks noGrp="1" noChangeArrowheads="1"/>
          </p:cNvSpPr>
          <p:nvPr>
            <p:ph type="body" idx="1"/>
          </p:nvPr>
        </p:nvSpPr>
        <p:spPr>
          <a:xfrm>
            <a:off x="450850" y="1268413"/>
            <a:ext cx="8382000" cy="5373687"/>
          </a:xfrm>
        </p:spPr>
        <p:txBody>
          <a:bodyPr/>
          <a:lstStyle/>
          <a:p>
            <a:pPr eaLnBrk="1" hangingPunct="1">
              <a:defRPr/>
            </a:pPr>
            <a:r>
              <a:rPr lang="zh-CN" altLang="en-US" dirty="0"/>
              <a:t>数据</a:t>
            </a:r>
            <a:r>
              <a:rPr lang="en-US" altLang="zh-CN" dirty="0"/>
              <a:t>(</a:t>
            </a:r>
            <a:r>
              <a:rPr lang="en-US" altLang="zh-CN" dirty="0">
                <a:latin typeface="Tahoma" panose="020B0604030504040204" pitchFamily="34" charset="0"/>
              </a:rPr>
              <a:t>Data)</a:t>
            </a:r>
            <a:r>
              <a:rPr lang="zh-CN" altLang="en-US" dirty="0"/>
              <a:t>就是数值，是对客观对象所关心的某个属性的具体描述</a:t>
            </a:r>
            <a:endParaRPr lang="en-US" altLang="zh-CN" dirty="0"/>
          </a:p>
          <a:p>
            <a:pPr marL="0" indent="0" eaLnBrk="1" hangingPunct="1">
              <a:buNone/>
              <a:defRPr/>
            </a:pPr>
            <a:endParaRPr lang="en-US" altLang="zh-CN" dirty="0">
              <a:latin typeface="Tahoma" panose="020B0604030504040204" pitchFamily="34" charset="0"/>
            </a:endParaRPr>
          </a:p>
          <a:p>
            <a:pPr marL="0" indent="0" eaLnBrk="1" hangingPunct="1">
              <a:buNone/>
              <a:defRPr/>
            </a:pPr>
            <a:endParaRPr lang="zh-CN" altLang="en-US" dirty="0">
              <a:latin typeface="Tahoma" panose="020B0604030504040204" pitchFamily="34" charset="0"/>
            </a:endParaRPr>
          </a:p>
        </p:txBody>
      </p:sp>
      <p:sp>
        <p:nvSpPr>
          <p:cNvPr id="2" name="矩形 1">
            <a:extLst>
              <a:ext uri="{FF2B5EF4-FFF2-40B4-BE49-F238E27FC236}">
                <a16:creationId xmlns:a16="http://schemas.microsoft.com/office/drawing/2014/main" id="{315746A5-9515-4415-9F07-02BF9857F6FC}"/>
              </a:ext>
            </a:extLst>
          </p:cNvPr>
          <p:cNvSpPr/>
          <p:nvPr/>
        </p:nvSpPr>
        <p:spPr>
          <a:xfrm>
            <a:off x="4998071" y="2924944"/>
            <a:ext cx="3810000" cy="3539430"/>
          </a:xfrm>
          <a:prstGeom prst="rect">
            <a:avLst/>
          </a:prstGeom>
        </p:spPr>
        <p:txBody>
          <a:bodyPr wrap="square">
            <a:spAutoFit/>
          </a:bodyPr>
          <a:lstStyle/>
          <a:p>
            <a:pPr lvl="0" eaLnBrk="1" hangingPunct="1">
              <a:spcBef>
                <a:spcPct val="20000"/>
              </a:spcBef>
              <a:defRPr/>
            </a:pPr>
            <a:r>
              <a:rPr lang="zh-CN" altLang="en-US" sz="3200" b="1" kern="0" dirty="0">
                <a:solidFill>
                  <a:srgbClr val="5800B0"/>
                </a:solidFill>
                <a:latin typeface="Tahoma" panose="020B0604030504040204" pitchFamily="34" charset="0"/>
                <a:ea typeface="微软雅黑"/>
              </a:rPr>
              <a:t>学生</a:t>
            </a:r>
            <a:r>
              <a:rPr lang="zh-CN" altLang="en-US" sz="3200" kern="0" dirty="0">
                <a:solidFill>
                  <a:srgbClr val="5800B0"/>
                </a:solidFill>
                <a:latin typeface="Tahoma" panose="020B0604030504040204" pitchFamily="34" charset="0"/>
                <a:ea typeface="微软雅黑"/>
              </a:rPr>
              <a:t>：</a:t>
            </a:r>
            <a:endParaRPr lang="en-US" altLang="zh-CN" sz="3200" kern="0" dirty="0">
              <a:solidFill>
                <a:srgbClr val="5800B0"/>
              </a:solidFill>
              <a:latin typeface="Tahoma" panose="020B0604030504040204" pitchFamily="34" charset="0"/>
              <a:ea typeface="微软雅黑"/>
            </a:endParaRPr>
          </a:p>
          <a:p>
            <a:pPr lvl="0" eaLnBrk="1" hangingPunct="1">
              <a:spcBef>
                <a:spcPct val="20000"/>
              </a:spcBef>
              <a:defRPr/>
            </a:pPr>
            <a:r>
              <a:rPr lang="zh-CN" altLang="en-US" sz="3200" b="1" kern="0" dirty="0">
                <a:solidFill>
                  <a:srgbClr val="5800B0"/>
                </a:solidFill>
                <a:latin typeface="Tahoma" panose="020B0604030504040204" pitchFamily="34" charset="0"/>
                <a:ea typeface="微软雅黑"/>
              </a:rPr>
              <a:t>姓名</a:t>
            </a:r>
            <a:r>
              <a:rPr lang="zh-CN" altLang="en-US" sz="3200" kern="0" dirty="0">
                <a:solidFill>
                  <a:srgbClr val="5800B0"/>
                </a:solidFill>
                <a:latin typeface="Tahoma" panose="020B0604030504040204" pitchFamily="34" charset="0"/>
                <a:ea typeface="微软雅黑"/>
              </a:rPr>
              <a:t> 张三</a:t>
            </a:r>
            <a:endParaRPr lang="en-US" altLang="zh-CN" sz="3200" kern="0" dirty="0">
              <a:solidFill>
                <a:srgbClr val="5800B0"/>
              </a:solidFill>
              <a:latin typeface="Tahoma" panose="020B0604030504040204" pitchFamily="34" charset="0"/>
              <a:ea typeface="微软雅黑"/>
            </a:endParaRPr>
          </a:p>
          <a:p>
            <a:pPr lvl="0" eaLnBrk="1" hangingPunct="1">
              <a:spcBef>
                <a:spcPct val="20000"/>
              </a:spcBef>
              <a:defRPr/>
            </a:pPr>
            <a:r>
              <a:rPr lang="zh-CN" altLang="en-US" sz="3200" b="1" kern="0" dirty="0">
                <a:solidFill>
                  <a:srgbClr val="5800B0"/>
                </a:solidFill>
                <a:latin typeface="Tahoma" panose="020B0604030504040204" pitchFamily="34" charset="0"/>
                <a:ea typeface="微软雅黑"/>
              </a:rPr>
              <a:t>学号 </a:t>
            </a:r>
            <a:r>
              <a:rPr lang="en-US" altLang="zh-CN" sz="3200" kern="0" dirty="0">
                <a:solidFill>
                  <a:srgbClr val="5800B0"/>
                </a:solidFill>
                <a:latin typeface="Arial"/>
                <a:ea typeface="微软雅黑"/>
              </a:rPr>
              <a:t>2020010888</a:t>
            </a:r>
            <a:endParaRPr lang="en-US" altLang="zh-CN" sz="3200" kern="0" dirty="0">
              <a:solidFill>
                <a:srgbClr val="5800B0"/>
              </a:solidFill>
              <a:latin typeface="Tahoma" panose="020B0604030504040204" pitchFamily="34" charset="0"/>
              <a:ea typeface="微软雅黑"/>
            </a:endParaRPr>
          </a:p>
          <a:p>
            <a:pPr lvl="0" eaLnBrk="1" hangingPunct="1">
              <a:spcBef>
                <a:spcPct val="20000"/>
              </a:spcBef>
              <a:defRPr/>
            </a:pPr>
            <a:r>
              <a:rPr lang="zh-CN" altLang="en-US" sz="3200" b="1" kern="0" dirty="0">
                <a:solidFill>
                  <a:srgbClr val="5800B0"/>
                </a:solidFill>
                <a:latin typeface="Tahoma" panose="020B0604030504040204" pitchFamily="34" charset="0"/>
                <a:ea typeface="微软雅黑"/>
              </a:rPr>
              <a:t>年龄</a:t>
            </a:r>
            <a:r>
              <a:rPr lang="zh-CN" altLang="en-US" sz="3200" kern="0" dirty="0">
                <a:solidFill>
                  <a:srgbClr val="5800B0"/>
                </a:solidFill>
                <a:latin typeface="Tahoma" panose="020B0604030504040204" pitchFamily="34" charset="0"/>
                <a:ea typeface="微软雅黑"/>
              </a:rPr>
              <a:t> </a:t>
            </a:r>
            <a:r>
              <a:rPr lang="en-US" altLang="zh-CN" sz="3200" kern="0" dirty="0">
                <a:solidFill>
                  <a:srgbClr val="5800B0"/>
                </a:solidFill>
                <a:latin typeface="Tahoma" panose="020B0604030504040204" pitchFamily="34" charset="0"/>
                <a:ea typeface="微软雅黑"/>
              </a:rPr>
              <a:t>20</a:t>
            </a:r>
          </a:p>
          <a:p>
            <a:pPr lvl="0" eaLnBrk="1" hangingPunct="1">
              <a:spcBef>
                <a:spcPct val="20000"/>
              </a:spcBef>
              <a:defRPr/>
            </a:pPr>
            <a:r>
              <a:rPr lang="zh-CN" altLang="en-US" sz="3200" b="1" kern="0" dirty="0">
                <a:solidFill>
                  <a:srgbClr val="5800B0"/>
                </a:solidFill>
                <a:latin typeface="Tahoma" panose="020B0604030504040204" pitchFamily="34" charset="0"/>
                <a:ea typeface="微软雅黑"/>
              </a:rPr>
              <a:t>院系 </a:t>
            </a:r>
            <a:r>
              <a:rPr lang="zh-CN" altLang="en-US" sz="3200" kern="0" dirty="0">
                <a:solidFill>
                  <a:srgbClr val="5800B0"/>
                </a:solidFill>
                <a:latin typeface="Tahoma" panose="020B0604030504040204" pitchFamily="34" charset="0"/>
                <a:ea typeface="微软雅黑"/>
              </a:rPr>
              <a:t>软件学院</a:t>
            </a:r>
            <a:endParaRPr lang="en-US" altLang="zh-CN" sz="3200" kern="0" dirty="0">
              <a:solidFill>
                <a:srgbClr val="5800B0"/>
              </a:solidFill>
              <a:latin typeface="Tahoma" panose="020B0604030504040204" pitchFamily="34" charset="0"/>
              <a:ea typeface="微软雅黑"/>
            </a:endParaRPr>
          </a:p>
          <a:p>
            <a:pPr lvl="0" eaLnBrk="1" hangingPunct="1">
              <a:spcBef>
                <a:spcPct val="20000"/>
              </a:spcBef>
              <a:defRPr/>
            </a:pPr>
            <a:r>
              <a:rPr lang="zh-CN" altLang="en-US" sz="3200" b="1" kern="0" dirty="0">
                <a:solidFill>
                  <a:srgbClr val="5800B0"/>
                </a:solidFill>
                <a:latin typeface="Tahoma" panose="020B0604030504040204" pitchFamily="34" charset="0"/>
                <a:ea typeface="微软雅黑"/>
              </a:rPr>
              <a:t>班级</a:t>
            </a:r>
            <a:r>
              <a:rPr lang="zh-CN" altLang="en-US" sz="3200" kern="0" dirty="0">
                <a:solidFill>
                  <a:srgbClr val="5800B0"/>
                </a:solidFill>
                <a:latin typeface="Tahoma" panose="020B0604030504040204" pitchFamily="34" charset="0"/>
                <a:ea typeface="微软雅黑"/>
              </a:rPr>
              <a:t> 软件</a:t>
            </a:r>
            <a:r>
              <a:rPr lang="en-US" altLang="zh-CN" sz="3200" kern="0" dirty="0">
                <a:solidFill>
                  <a:srgbClr val="5800B0"/>
                </a:solidFill>
                <a:latin typeface="Tahoma" panose="020B0604030504040204" pitchFamily="34" charset="0"/>
                <a:ea typeface="微软雅黑"/>
              </a:rPr>
              <a:t>01</a:t>
            </a:r>
          </a:p>
        </p:txBody>
      </p:sp>
      <p:sp>
        <p:nvSpPr>
          <p:cNvPr id="6" name="矩形 5">
            <a:extLst>
              <a:ext uri="{FF2B5EF4-FFF2-40B4-BE49-F238E27FC236}">
                <a16:creationId xmlns:a16="http://schemas.microsoft.com/office/drawing/2014/main" id="{39624FC7-0517-42D8-8F78-5B0DE2E060D2}"/>
              </a:ext>
            </a:extLst>
          </p:cNvPr>
          <p:cNvSpPr/>
          <p:nvPr/>
        </p:nvSpPr>
        <p:spPr>
          <a:xfrm>
            <a:off x="827584" y="2823894"/>
            <a:ext cx="4572000" cy="2948499"/>
          </a:xfrm>
          <a:prstGeom prst="rect">
            <a:avLst/>
          </a:prstGeom>
        </p:spPr>
        <p:txBody>
          <a:bodyPr>
            <a:spAutoFit/>
          </a:bodyPr>
          <a:lstStyle/>
          <a:p>
            <a:pPr lvl="0" eaLnBrk="1" hangingPunct="1">
              <a:spcBef>
                <a:spcPct val="20000"/>
              </a:spcBef>
              <a:defRPr/>
            </a:pPr>
            <a:r>
              <a:rPr lang="zh-CN" altLang="en-US" sz="3200" b="1" kern="0" dirty="0">
                <a:solidFill>
                  <a:srgbClr val="5800B0"/>
                </a:solidFill>
                <a:latin typeface="Tahoma" panose="020B0604030504040204" pitchFamily="34" charset="0"/>
                <a:ea typeface="微软雅黑"/>
              </a:rPr>
              <a:t>课程</a:t>
            </a:r>
            <a:r>
              <a:rPr lang="zh-CN" altLang="en-US" sz="3200" kern="0" dirty="0">
                <a:solidFill>
                  <a:srgbClr val="5800B0"/>
                </a:solidFill>
                <a:latin typeface="Tahoma" panose="020B0604030504040204" pitchFamily="34" charset="0"/>
                <a:ea typeface="微软雅黑"/>
              </a:rPr>
              <a:t>：</a:t>
            </a:r>
            <a:endParaRPr lang="en-US" altLang="zh-CN" sz="3200" kern="0" dirty="0">
              <a:solidFill>
                <a:srgbClr val="5800B0"/>
              </a:solidFill>
              <a:latin typeface="Tahoma" panose="020B0604030504040204" pitchFamily="34" charset="0"/>
              <a:ea typeface="微软雅黑"/>
            </a:endParaRPr>
          </a:p>
          <a:p>
            <a:pPr lvl="0" eaLnBrk="1" hangingPunct="1">
              <a:spcBef>
                <a:spcPct val="20000"/>
              </a:spcBef>
              <a:defRPr/>
            </a:pPr>
            <a:r>
              <a:rPr lang="zh-CN" altLang="en-US" sz="3200" b="1" kern="0" dirty="0">
                <a:solidFill>
                  <a:srgbClr val="5800B0"/>
                </a:solidFill>
                <a:latin typeface="Tahoma" panose="020B0604030504040204" pitchFamily="34" charset="0"/>
                <a:ea typeface="微软雅黑"/>
              </a:rPr>
              <a:t>课程名 </a:t>
            </a:r>
            <a:r>
              <a:rPr lang="zh-CN" altLang="en-US" sz="3200" kern="0" dirty="0">
                <a:solidFill>
                  <a:srgbClr val="5800B0"/>
                </a:solidFill>
                <a:latin typeface="Tahoma" panose="020B0604030504040204" pitchFamily="34" charset="0"/>
                <a:ea typeface="微软雅黑"/>
              </a:rPr>
              <a:t>数据库原理</a:t>
            </a:r>
            <a:endParaRPr lang="en-US" altLang="zh-CN" sz="3200" kern="0" dirty="0">
              <a:solidFill>
                <a:srgbClr val="5800B0"/>
              </a:solidFill>
              <a:latin typeface="Tahoma" panose="020B0604030504040204" pitchFamily="34" charset="0"/>
              <a:ea typeface="微软雅黑"/>
            </a:endParaRPr>
          </a:p>
          <a:p>
            <a:pPr lvl="0" eaLnBrk="1" hangingPunct="1">
              <a:spcBef>
                <a:spcPct val="20000"/>
              </a:spcBef>
              <a:defRPr/>
            </a:pPr>
            <a:r>
              <a:rPr lang="zh-CN" altLang="en-US" sz="3200" b="1" kern="0" dirty="0">
                <a:solidFill>
                  <a:srgbClr val="5800B0"/>
                </a:solidFill>
                <a:latin typeface="Tahoma" panose="020B0604030504040204" pitchFamily="34" charset="0"/>
                <a:ea typeface="微软雅黑"/>
              </a:rPr>
              <a:t>课程号 </a:t>
            </a:r>
            <a:r>
              <a:rPr lang="en-US" altLang="zh-CN" sz="3200" kern="0" dirty="0">
                <a:solidFill>
                  <a:srgbClr val="5800B0"/>
                </a:solidFill>
                <a:latin typeface="Tahoma" panose="020B0604030504040204" pitchFamily="34" charset="0"/>
                <a:ea typeface="微软雅黑"/>
              </a:rPr>
              <a:t>34100173-0</a:t>
            </a:r>
          </a:p>
          <a:p>
            <a:pPr lvl="0" eaLnBrk="1" hangingPunct="1">
              <a:spcBef>
                <a:spcPct val="20000"/>
              </a:spcBef>
              <a:defRPr/>
            </a:pPr>
            <a:r>
              <a:rPr lang="zh-CN" altLang="en-US" sz="3200" b="1" kern="0" dirty="0">
                <a:solidFill>
                  <a:srgbClr val="5800B0"/>
                </a:solidFill>
                <a:latin typeface="Tahoma" panose="020B0604030504040204" pitchFamily="34" charset="0"/>
                <a:ea typeface="微软雅黑"/>
              </a:rPr>
              <a:t>学分</a:t>
            </a:r>
            <a:r>
              <a:rPr lang="zh-CN" altLang="en-US" sz="3200" kern="0" dirty="0">
                <a:solidFill>
                  <a:srgbClr val="5800B0"/>
                </a:solidFill>
                <a:latin typeface="Tahoma" panose="020B0604030504040204" pitchFamily="34" charset="0"/>
                <a:ea typeface="微软雅黑"/>
              </a:rPr>
              <a:t> </a:t>
            </a:r>
            <a:r>
              <a:rPr lang="en-US" altLang="zh-CN" sz="3200" kern="0" dirty="0">
                <a:solidFill>
                  <a:srgbClr val="5800B0"/>
                </a:solidFill>
                <a:latin typeface="Arial"/>
                <a:ea typeface="微软雅黑"/>
              </a:rPr>
              <a:t>3</a:t>
            </a:r>
            <a:endParaRPr lang="en-US" altLang="zh-CN" sz="3200" kern="0" dirty="0">
              <a:solidFill>
                <a:srgbClr val="5800B0"/>
              </a:solidFill>
              <a:latin typeface="Tahoma" panose="020B0604030504040204" pitchFamily="34" charset="0"/>
              <a:ea typeface="微软雅黑"/>
            </a:endParaRPr>
          </a:p>
          <a:p>
            <a:pPr lvl="0" eaLnBrk="1" hangingPunct="1">
              <a:spcBef>
                <a:spcPct val="20000"/>
              </a:spcBef>
              <a:defRPr/>
            </a:pPr>
            <a:r>
              <a:rPr lang="zh-CN" altLang="en-US" sz="3200" b="1" kern="0" dirty="0">
                <a:solidFill>
                  <a:srgbClr val="5800B0"/>
                </a:solidFill>
                <a:latin typeface="Tahoma" panose="020B0604030504040204" pitchFamily="34" charset="0"/>
                <a:ea typeface="微软雅黑"/>
              </a:rPr>
              <a:t>地点</a:t>
            </a:r>
            <a:r>
              <a:rPr lang="zh-CN" altLang="en-US" sz="3200" kern="0" dirty="0">
                <a:solidFill>
                  <a:srgbClr val="5800B0"/>
                </a:solidFill>
                <a:latin typeface="Tahoma" panose="020B0604030504040204" pitchFamily="34" charset="0"/>
                <a:ea typeface="微软雅黑"/>
              </a:rPr>
              <a:t> 五教</a:t>
            </a:r>
            <a:r>
              <a:rPr lang="en-US" altLang="zh-CN" sz="3200" kern="0" dirty="0">
                <a:solidFill>
                  <a:srgbClr val="5800B0"/>
                </a:solidFill>
                <a:latin typeface="Tahoma" panose="020B0604030504040204" pitchFamily="34" charset="0"/>
                <a:ea typeface="微软雅黑"/>
              </a:rPr>
              <a:t>5202</a:t>
            </a:r>
          </a:p>
        </p:txBody>
      </p:sp>
    </p:spTree>
    <p:extLst>
      <p:ext uri="{BB962C8B-B14F-4D97-AF65-F5344CB8AC3E}">
        <p14:creationId xmlns:p14="http://schemas.microsoft.com/office/powerpoint/2010/main" val="4131345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3">
            <a:extLst>
              <a:ext uri="{FF2B5EF4-FFF2-40B4-BE49-F238E27FC236}">
                <a16:creationId xmlns:a16="http://schemas.microsoft.com/office/drawing/2014/main" id="{346C0D21-8429-4713-8BF4-33337BD92E6B}"/>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5AD53818-5471-41D3-8466-572609EA5513}"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13</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14339" name="Rectangle 2">
            <a:extLst>
              <a:ext uri="{FF2B5EF4-FFF2-40B4-BE49-F238E27FC236}">
                <a16:creationId xmlns:a16="http://schemas.microsoft.com/office/drawing/2014/main" id="{704042C2-D33C-413D-8582-18069DD155D7}"/>
              </a:ext>
            </a:extLst>
          </p:cNvPr>
          <p:cNvSpPr>
            <a:spLocks noGrp="1" noChangeArrowheads="1"/>
          </p:cNvSpPr>
          <p:nvPr>
            <p:ph type="title"/>
          </p:nvPr>
        </p:nvSpPr>
        <p:spPr>
          <a:xfrm>
            <a:off x="755650" y="0"/>
            <a:ext cx="8077200" cy="1058863"/>
          </a:xfrm>
        </p:spPr>
        <p:txBody>
          <a:bodyPr/>
          <a:lstStyle/>
          <a:p>
            <a:pPr eaLnBrk="1" hangingPunct="1"/>
            <a:r>
              <a:rPr lang="en-US" altLang="zh-CN"/>
              <a:t>Database-</a:t>
            </a:r>
            <a:r>
              <a:rPr lang="zh-CN" altLang="en-US"/>
              <a:t>数据库</a:t>
            </a:r>
            <a:endParaRPr lang="en-US" altLang="zh-CN"/>
          </a:p>
        </p:txBody>
      </p:sp>
      <p:sp>
        <p:nvSpPr>
          <p:cNvPr id="8196" name="Rectangle 3">
            <a:extLst>
              <a:ext uri="{FF2B5EF4-FFF2-40B4-BE49-F238E27FC236}">
                <a16:creationId xmlns:a16="http://schemas.microsoft.com/office/drawing/2014/main" id="{9A327453-BFC2-4F6C-A413-7D8931C4A5C7}"/>
              </a:ext>
            </a:extLst>
          </p:cNvPr>
          <p:cNvSpPr>
            <a:spLocks noGrp="1" noChangeArrowheads="1"/>
          </p:cNvSpPr>
          <p:nvPr>
            <p:ph type="body" idx="1"/>
          </p:nvPr>
        </p:nvSpPr>
        <p:spPr>
          <a:xfrm>
            <a:off x="179512" y="1131888"/>
            <a:ext cx="8856984" cy="5589587"/>
          </a:xfrm>
        </p:spPr>
        <p:txBody>
          <a:bodyPr/>
          <a:lstStyle/>
          <a:p>
            <a:pPr eaLnBrk="1" hangingPunct="1">
              <a:defRPr/>
            </a:pPr>
            <a:r>
              <a:rPr lang="en-US" altLang="zh-CN" dirty="0">
                <a:latin typeface="Tahoma" panose="020B0604030504040204" pitchFamily="34" charset="0"/>
              </a:rPr>
              <a:t>Database </a:t>
            </a:r>
            <a:r>
              <a:rPr lang="zh-CN" altLang="en-US" dirty="0">
                <a:latin typeface="Tahoma" panose="020B0604030504040204" pitchFamily="34" charset="0"/>
              </a:rPr>
              <a:t>－数据库 </a:t>
            </a:r>
            <a:r>
              <a:rPr lang="en-US" altLang="zh-CN" dirty="0">
                <a:latin typeface="Tahoma" panose="020B0604030504040204" pitchFamily="34" charset="0"/>
              </a:rPr>
              <a:t>– </a:t>
            </a:r>
            <a:r>
              <a:rPr lang="zh-CN" altLang="en-US" dirty="0">
                <a:latin typeface="Tahoma" panose="020B0604030504040204" pitchFamily="34" charset="0"/>
              </a:rPr>
              <a:t>所关心的客观对象（</a:t>
            </a:r>
            <a:r>
              <a:rPr lang="en-US" altLang="zh-CN" dirty="0">
                <a:latin typeface="Tahoma" panose="020B0604030504040204" pitchFamily="34" charset="0"/>
              </a:rPr>
              <a:t>Entity</a:t>
            </a:r>
            <a:r>
              <a:rPr lang="zh-CN" altLang="en-US" dirty="0">
                <a:latin typeface="Tahoma" panose="020B0604030504040204" pitchFamily="34" charset="0"/>
              </a:rPr>
              <a:t>）及客观对象之间某种联系（</a:t>
            </a:r>
            <a:r>
              <a:rPr lang="en-US" altLang="zh-CN" dirty="0">
                <a:latin typeface="Tahoma" panose="020B0604030504040204" pitchFamily="34" charset="0"/>
              </a:rPr>
              <a:t>Relationship</a:t>
            </a:r>
            <a:r>
              <a:rPr lang="zh-CN" altLang="en-US" dirty="0">
                <a:latin typeface="Tahoma" panose="020B0604030504040204" pitchFamily="34" charset="0"/>
              </a:rPr>
              <a:t>）的集合</a:t>
            </a:r>
            <a:endParaRPr lang="en-US" altLang="zh-CN" dirty="0">
              <a:latin typeface="Tahoma" panose="020B0604030504040204" pitchFamily="34" charset="0"/>
            </a:endParaRPr>
          </a:p>
          <a:p>
            <a:pPr marL="0" indent="0" eaLnBrk="1" hangingPunct="1">
              <a:lnSpc>
                <a:spcPct val="90000"/>
              </a:lnSpc>
              <a:buFontTx/>
              <a:buNone/>
              <a:defRPr/>
            </a:pPr>
            <a:endParaRPr lang="en-US" altLang="zh-CN" dirty="0">
              <a:latin typeface="Tahoma" panose="020B0604030504040204" pitchFamily="34" charset="0"/>
            </a:endParaRPr>
          </a:p>
          <a:p>
            <a:pPr marL="0" indent="0" eaLnBrk="1" hangingPunct="1">
              <a:lnSpc>
                <a:spcPct val="90000"/>
              </a:lnSpc>
              <a:buFontTx/>
              <a:buNone/>
              <a:defRPr/>
            </a:pPr>
            <a:r>
              <a:rPr lang="zh-CN" altLang="en-US" dirty="0">
                <a:latin typeface="Tahoma" panose="020B0604030504040204" pitchFamily="34" charset="0"/>
              </a:rPr>
              <a:t>选课数据库：课程</a:t>
            </a:r>
            <a:r>
              <a:rPr lang="en-US" altLang="zh-CN" dirty="0">
                <a:latin typeface="Tahoma" panose="020B0604030504040204" pitchFamily="34" charset="0"/>
              </a:rPr>
              <a:t>(E)</a:t>
            </a:r>
            <a:r>
              <a:rPr lang="zh-CN" altLang="en-US" dirty="0">
                <a:latin typeface="Tahoma" panose="020B0604030504040204" pitchFamily="34" charset="0"/>
              </a:rPr>
              <a:t>，学生</a:t>
            </a:r>
            <a:r>
              <a:rPr lang="en-US" altLang="zh-CN" dirty="0">
                <a:latin typeface="Tahoma" panose="020B0604030504040204" pitchFamily="34" charset="0"/>
              </a:rPr>
              <a:t>(E)</a:t>
            </a:r>
            <a:r>
              <a:rPr lang="zh-CN" altLang="en-US" dirty="0">
                <a:latin typeface="Tahoma" panose="020B0604030504040204" pitchFamily="34" charset="0"/>
              </a:rPr>
              <a:t>，选课</a:t>
            </a:r>
            <a:r>
              <a:rPr lang="en-US" altLang="zh-CN" dirty="0">
                <a:latin typeface="Tahoma" panose="020B0604030504040204" pitchFamily="34" charset="0"/>
              </a:rPr>
              <a:t>(R)</a:t>
            </a:r>
          </a:p>
          <a:p>
            <a:pPr marL="0" indent="0" eaLnBrk="1" hangingPunct="1">
              <a:lnSpc>
                <a:spcPct val="90000"/>
              </a:lnSpc>
              <a:buFontTx/>
              <a:buNone/>
              <a:defRPr/>
            </a:pPr>
            <a:r>
              <a:rPr lang="zh-CN" altLang="en-US" dirty="0">
                <a:latin typeface="Tahoma" panose="020B0604030504040204" pitchFamily="34" charset="0"/>
              </a:rPr>
              <a:t>订火车票数据库：车次</a:t>
            </a:r>
            <a:r>
              <a:rPr lang="en-US" altLang="zh-CN" dirty="0">
                <a:latin typeface="Tahoma" panose="020B0604030504040204" pitchFamily="34" charset="0"/>
              </a:rPr>
              <a:t>(E)</a:t>
            </a:r>
            <a:r>
              <a:rPr lang="zh-CN" altLang="en-US" dirty="0">
                <a:latin typeface="Tahoma" panose="020B0604030504040204" pitchFamily="34" charset="0"/>
              </a:rPr>
              <a:t>，旅客</a:t>
            </a:r>
            <a:r>
              <a:rPr lang="en-US" altLang="zh-CN" dirty="0">
                <a:latin typeface="Tahoma" panose="020B0604030504040204" pitchFamily="34" charset="0"/>
              </a:rPr>
              <a:t>(E)</a:t>
            </a:r>
            <a:r>
              <a:rPr lang="zh-CN" altLang="en-US" dirty="0">
                <a:latin typeface="Tahoma" panose="020B0604030504040204" pitchFamily="34" charset="0"/>
              </a:rPr>
              <a:t>，购票</a:t>
            </a:r>
            <a:r>
              <a:rPr lang="en-US" altLang="zh-CN" dirty="0">
                <a:latin typeface="Tahoma" panose="020B0604030504040204" pitchFamily="34" charset="0"/>
              </a:rPr>
              <a:t>(R)</a:t>
            </a:r>
          </a:p>
          <a:p>
            <a:pPr marL="0" indent="0" eaLnBrk="1" hangingPunct="1">
              <a:lnSpc>
                <a:spcPct val="90000"/>
              </a:lnSpc>
              <a:buFontTx/>
              <a:buNone/>
              <a:defRPr/>
            </a:pPr>
            <a:r>
              <a:rPr lang="zh-CN" altLang="en-US" dirty="0">
                <a:latin typeface="Tahoma" panose="020B0604030504040204" pitchFamily="34" charset="0"/>
              </a:rPr>
              <a:t>借还图书数据库：图书</a:t>
            </a:r>
            <a:r>
              <a:rPr lang="en-US" altLang="zh-CN" dirty="0">
                <a:latin typeface="Tahoma" panose="020B0604030504040204" pitchFamily="34" charset="0"/>
              </a:rPr>
              <a:t>(E)</a:t>
            </a:r>
            <a:r>
              <a:rPr lang="zh-CN" altLang="en-US" dirty="0">
                <a:latin typeface="Tahoma" panose="020B0604030504040204" pitchFamily="34" charset="0"/>
              </a:rPr>
              <a:t>，学生</a:t>
            </a:r>
            <a:r>
              <a:rPr lang="en-US" altLang="zh-CN" dirty="0">
                <a:latin typeface="Tahoma" panose="020B0604030504040204" pitchFamily="34" charset="0"/>
              </a:rPr>
              <a:t>(E</a:t>
            </a:r>
            <a:r>
              <a:rPr lang="zh-CN" altLang="en-US" dirty="0">
                <a:latin typeface="Tahoma" panose="020B0604030504040204" pitchFamily="34" charset="0"/>
              </a:rPr>
              <a:t>），借还</a:t>
            </a:r>
            <a:r>
              <a:rPr lang="en-US" altLang="zh-CN" dirty="0">
                <a:latin typeface="Tahoma" panose="020B0604030504040204" pitchFamily="34" charset="0"/>
              </a:rPr>
              <a:t>(R)</a:t>
            </a:r>
          </a:p>
          <a:p>
            <a:pPr marL="0" indent="0" eaLnBrk="1" hangingPunct="1">
              <a:lnSpc>
                <a:spcPct val="90000"/>
              </a:lnSpc>
              <a:buFontTx/>
              <a:buNone/>
              <a:defRPr/>
            </a:pPr>
            <a:endParaRPr lang="en-US" altLang="zh-CN" dirty="0">
              <a:latin typeface="Tahoma" panose="020B0604030504040204" pitchFamily="34" charset="0"/>
            </a:endParaRPr>
          </a:p>
          <a:p>
            <a:pPr marL="0" indent="0" eaLnBrk="1" hangingPunct="1">
              <a:lnSpc>
                <a:spcPct val="90000"/>
              </a:lnSpc>
              <a:buFontTx/>
              <a:buNone/>
              <a:defRPr/>
            </a:pPr>
            <a:endParaRPr lang="en-US" altLang="zh-CN" dirty="0">
              <a:latin typeface="Tahoma" panose="020B0604030504040204" pitchFamily="34" charset="0"/>
            </a:endParaRPr>
          </a:p>
        </p:txBody>
      </p:sp>
      <p:sp>
        <p:nvSpPr>
          <p:cNvPr id="14341" name="灯片编号占位符 3">
            <a:extLst>
              <a:ext uri="{FF2B5EF4-FFF2-40B4-BE49-F238E27FC236}">
                <a16:creationId xmlns:a16="http://schemas.microsoft.com/office/drawing/2014/main" id="{F21D0A04-5995-4D45-8625-0F99D7BC992A}"/>
              </a:ext>
            </a:extLst>
          </p:cNvPr>
          <p:cNvSpPr txBox="1">
            <a:spLocks/>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spcBef>
                <a:spcPct val="0"/>
              </a:spcBef>
              <a:buFontTx/>
              <a:buNone/>
            </a:pPr>
            <a:fld id="{1851EEEB-6642-4402-B93C-A18CF9BB2E6E}" type="slidenum">
              <a:rPr lang="en-US" altLang="zh-CN" sz="1400">
                <a:solidFill>
                  <a:schemeClr val="tx1"/>
                </a:solidFill>
                <a:latin typeface="Times New Roman" panose="02020603050405020304" pitchFamily="18" charset="0"/>
                <a:ea typeface="宋体" panose="02010600030101010101" pitchFamily="2" charset="-122"/>
              </a:rPr>
              <a:pPr eaLnBrk="1" hangingPunct="1">
                <a:spcBef>
                  <a:spcPct val="0"/>
                </a:spcBef>
                <a:buFontTx/>
                <a:buNone/>
              </a:pPr>
              <a:t>13</a:t>
            </a:fld>
            <a:endParaRPr lang="en-US" altLang="zh-CN" sz="1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466759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3">
            <a:extLst>
              <a:ext uri="{FF2B5EF4-FFF2-40B4-BE49-F238E27FC236}">
                <a16:creationId xmlns:a16="http://schemas.microsoft.com/office/drawing/2014/main" id="{346C0D21-8429-4713-8BF4-33337BD92E6B}"/>
              </a:ext>
            </a:extLst>
          </p:cNvPr>
          <p:cNvSpPr>
            <a:spLocks noGrp="1"/>
          </p:cNvSpPr>
          <p:nvPr>
            <p:ph type="sldNum" sz="quarter" idx="12"/>
          </p:nvPr>
        </p:nvSpPr>
        <p:spPr>
          <a:xfrm>
            <a:off x="457200" y="63827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5AD53818-5471-41D3-8466-572609EA5513}"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14</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14339" name="Rectangle 2">
            <a:extLst>
              <a:ext uri="{FF2B5EF4-FFF2-40B4-BE49-F238E27FC236}">
                <a16:creationId xmlns:a16="http://schemas.microsoft.com/office/drawing/2014/main" id="{704042C2-D33C-413D-8582-18069DD155D7}"/>
              </a:ext>
            </a:extLst>
          </p:cNvPr>
          <p:cNvSpPr>
            <a:spLocks noGrp="1" noChangeArrowheads="1"/>
          </p:cNvSpPr>
          <p:nvPr>
            <p:ph type="title"/>
          </p:nvPr>
        </p:nvSpPr>
        <p:spPr>
          <a:xfrm>
            <a:off x="755650" y="0"/>
            <a:ext cx="8077200" cy="1058863"/>
          </a:xfrm>
        </p:spPr>
        <p:txBody>
          <a:bodyPr/>
          <a:lstStyle/>
          <a:p>
            <a:pPr eaLnBrk="1" hangingPunct="1"/>
            <a:r>
              <a:rPr lang="zh-CN" altLang="en-US" dirty="0"/>
              <a:t>数据库中的表</a:t>
            </a:r>
            <a:endParaRPr lang="en-US" altLang="zh-CN" dirty="0"/>
          </a:p>
        </p:txBody>
      </p:sp>
      <p:sp>
        <p:nvSpPr>
          <p:cNvPr id="8196" name="Rectangle 3">
            <a:extLst>
              <a:ext uri="{FF2B5EF4-FFF2-40B4-BE49-F238E27FC236}">
                <a16:creationId xmlns:a16="http://schemas.microsoft.com/office/drawing/2014/main" id="{9A327453-BFC2-4F6C-A413-7D8931C4A5C7}"/>
              </a:ext>
            </a:extLst>
          </p:cNvPr>
          <p:cNvSpPr>
            <a:spLocks noGrp="1" noChangeArrowheads="1"/>
          </p:cNvSpPr>
          <p:nvPr>
            <p:ph type="body" idx="1"/>
          </p:nvPr>
        </p:nvSpPr>
        <p:spPr>
          <a:xfrm>
            <a:off x="179512" y="1131888"/>
            <a:ext cx="8856984" cy="5589587"/>
          </a:xfrm>
        </p:spPr>
        <p:txBody>
          <a:bodyPr/>
          <a:lstStyle/>
          <a:p>
            <a:pPr eaLnBrk="1" hangingPunct="1">
              <a:defRPr/>
            </a:pPr>
            <a:r>
              <a:rPr lang="zh-CN" altLang="en-US" dirty="0">
                <a:latin typeface="Tahoma" panose="020B0604030504040204" pitchFamily="34" charset="0"/>
              </a:rPr>
              <a:t>对象及对象之间的联系通常用“表”（</a:t>
            </a:r>
            <a:r>
              <a:rPr lang="en-US" altLang="zh-CN" dirty="0">
                <a:latin typeface="Tahoma" panose="020B0604030504040204" pitchFamily="34" charset="0"/>
              </a:rPr>
              <a:t>Table</a:t>
            </a:r>
            <a:r>
              <a:rPr lang="zh-CN" altLang="en-US" dirty="0">
                <a:latin typeface="Tahoma" panose="020B0604030504040204" pitchFamily="34" charset="0"/>
              </a:rPr>
              <a:t>）进行描述，由表名及其属性来定义</a:t>
            </a:r>
            <a:endParaRPr lang="en-US" altLang="zh-CN" dirty="0">
              <a:latin typeface="Tahoma" panose="020B0604030504040204" pitchFamily="34" charset="0"/>
            </a:endParaRPr>
          </a:p>
          <a:p>
            <a:pPr marL="0" indent="0" eaLnBrk="1" hangingPunct="1">
              <a:lnSpc>
                <a:spcPct val="90000"/>
              </a:lnSpc>
              <a:buFontTx/>
              <a:buNone/>
              <a:defRPr/>
            </a:pPr>
            <a:endParaRPr lang="en-US" altLang="zh-CN" dirty="0">
              <a:latin typeface="Tahoma" panose="020B0604030504040204" pitchFamily="34" charset="0"/>
            </a:endParaRPr>
          </a:p>
          <a:p>
            <a:pPr marL="0" indent="0" eaLnBrk="1" hangingPunct="1">
              <a:lnSpc>
                <a:spcPct val="90000"/>
              </a:lnSpc>
              <a:buFontTx/>
              <a:buNone/>
              <a:defRPr/>
            </a:pPr>
            <a:endParaRPr lang="en-US" altLang="zh-CN" dirty="0">
              <a:latin typeface="Tahoma" panose="020B0604030504040204" pitchFamily="34" charset="0"/>
            </a:endParaRPr>
          </a:p>
          <a:p>
            <a:pPr marL="0" indent="0" eaLnBrk="1" hangingPunct="1">
              <a:lnSpc>
                <a:spcPct val="90000"/>
              </a:lnSpc>
              <a:buFontTx/>
              <a:buNone/>
              <a:defRPr/>
            </a:pPr>
            <a:endParaRPr lang="en-US" altLang="zh-CN" dirty="0">
              <a:latin typeface="Tahoma" panose="020B0604030504040204" pitchFamily="34" charset="0"/>
            </a:endParaRPr>
          </a:p>
        </p:txBody>
      </p:sp>
      <p:sp>
        <p:nvSpPr>
          <p:cNvPr id="14341" name="灯片编号占位符 3">
            <a:extLst>
              <a:ext uri="{FF2B5EF4-FFF2-40B4-BE49-F238E27FC236}">
                <a16:creationId xmlns:a16="http://schemas.microsoft.com/office/drawing/2014/main" id="{F21D0A04-5995-4D45-8625-0F99D7BC992A}"/>
              </a:ext>
            </a:extLst>
          </p:cNvPr>
          <p:cNvSpPr txBox="1">
            <a:spLocks/>
          </p:cNvSpPr>
          <p:nvPr/>
        </p:nvSpPr>
        <p:spPr bwMode="auto">
          <a:xfrm>
            <a:off x="457200" y="638270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spcBef>
                <a:spcPct val="0"/>
              </a:spcBef>
              <a:buFontTx/>
              <a:buNone/>
            </a:pPr>
            <a:fld id="{1851EEEB-6642-4402-B93C-A18CF9BB2E6E}" type="slidenum">
              <a:rPr lang="en-US" altLang="zh-CN" sz="1400">
                <a:solidFill>
                  <a:schemeClr val="tx1"/>
                </a:solidFill>
                <a:latin typeface="Times New Roman" panose="02020603050405020304" pitchFamily="18" charset="0"/>
                <a:ea typeface="宋体" panose="02010600030101010101" pitchFamily="2" charset="-122"/>
              </a:rPr>
              <a:pPr eaLnBrk="1" hangingPunct="1">
                <a:spcBef>
                  <a:spcPct val="0"/>
                </a:spcBef>
                <a:buFontTx/>
                <a:buNone/>
              </a:pPr>
              <a:t>14</a:t>
            </a:fld>
            <a:endParaRPr lang="en-US" altLang="zh-CN" sz="1400">
              <a:solidFill>
                <a:schemeClr val="tx1"/>
              </a:solidFill>
              <a:latin typeface="Times New Roman" panose="02020603050405020304" pitchFamily="18" charset="0"/>
              <a:ea typeface="宋体" panose="02010600030101010101" pitchFamily="2" charset="-122"/>
            </a:endParaRPr>
          </a:p>
        </p:txBody>
      </p:sp>
      <p:graphicFrame>
        <p:nvGraphicFramePr>
          <p:cNvPr id="2" name="表格 1">
            <a:extLst>
              <a:ext uri="{FF2B5EF4-FFF2-40B4-BE49-F238E27FC236}">
                <a16:creationId xmlns:a16="http://schemas.microsoft.com/office/drawing/2014/main" id="{B26C3B9E-4FFB-42C3-B4D7-7105A9EDFE9F}"/>
              </a:ext>
            </a:extLst>
          </p:cNvPr>
          <p:cNvGraphicFramePr>
            <a:graphicFrameLocks noGrp="1"/>
          </p:cNvGraphicFramePr>
          <p:nvPr>
            <p:extLst>
              <p:ext uri="{D42A27DB-BD31-4B8C-83A1-F6EECF244321}">
                <p14:modId xmlns:p14="http://schemas.microsoft.com/office/powerpoint/2010/main" val="54290868"/>
              </p:ext>
            </p:extLst>
          </p:nvPr>
        </p:nvGraphicFramePr>
        <p:xfrm>
          <a:off x="130233" y="3202113"/>
          <a:ext cx="3518044" cy="2763520"/>
        </p:xfrm>
        <a:graphic>
          <a:graphicData uri="http://schemas.openxmlformats.org/drawingml/2006/table">
            <a:tbl>
              <a:tblPr firstRow="1" bandRow="1">
                <a:tableStyleId>{5C22544A-7EE6-4342-B048-85BDC9FD1C3A}</a:tableStyleId>
              </a:tblPr>
              <a:tblGrid>
                <a:gridCol w="879511">
                  <a:extLst>
                    <a:ext uri="{9D8B030D-6E8A-4147-A177-3AD203B41FA5}">
                      <a16:colId xmlns:a16="http://schemas.microsoft.com/office/drawing/2014/main" val="1928239426"/>
                    </a:ext>
                  </a:extLst>
                </a:gridCol>
                <a:gridCol w="879511">
                  <a:extLst>
                    <a:ext uri="{9D8B030D-6E8A-4147-A177-3AD203B41FA5}">
                      <a16:colId xmlns:a16="http://schemas.microsoft.com/office/drawing/2014/main" val="4146442728"/>
                    </a:ext>
                  </a:extLst>
                </a:gridCol>
                <a:gridCol w="879511">
                  <a:extLst>
                    <a:ext uri="{9D8B030D-6E8A-4147-A177-3AD203B41FA5}">
                      <a16:colId xmlns:a16="http://schemas.microsoft.com/office/drawing/2014/main" val="191870270"/>
                    </a:ext>
                  </a:extLst>
                </a:gridCol>
                <a:gridCol w="879511">
                  <a:extLst>
                    <a:ext uri="{9D8B030D-6E8A-4147-A177-3AD203B41FA5}">
                      <a16:colId xmlns:a16="http://schemas.microsoft.com/office/drawing/2014/main" val="1647789482"/>
                    </a:ext>
                  </a:extLst>
                </a:gridCol>
              </a:tblGrid>
              <a:tr h="370840">
                <a:tc>
                  <a:txBody>
                    <a:bodyPr/>
                    <a:lstStyle/>
                    <a:p>
                      <a:r>
                        <a:rPr lang="zh-CN" altLang="en-US" sz="1800" b="1" kern="0" dirty="0">
                          <a:solidFill>
                            <a:srgbClr val="5800B0"/>
                          </a:solidFill>
                          <a:latin typeface="Tahoma" panose="020B0604030504040204" pitchFamily="34" charset="0"/>
                          <a:ea typeface="+mn-ea"/>
                        </a:rPr>
                        <a:t>课程名 </a:t>
                      </a:r>
                      <a:endParaRPr lang="zh-CN" altLang="en-US" dirty="0"/>
                    </a:p>
                  </a:txBody>
                  <a:tcPr/>
                </a:tc>
                <a:tc>
                  <a:txBody>
                    <a:bodyPr/>
                    <a:lstStyle/>
                    <a:p>
                      <a:r>
                        <a:rPr lang="zh-CN" altLang="en-US" sz="1800" b="1" kern="0" dirty="0">
                          <a:solidFill>
                            <a:srgbClr val="5800B0"/>
                          </a:solidFill>
                          <a:latin typeface="Tahoma" panose="020B0604030504040204" pitchFamily="34" charset="0"/>
                          <a:ea typeface="+mn-ea"/>
                          <a:cs typeface="+mn-cs"/>
                        </a:rPr>
                        <a:t>课程号</a:t>
                      </a:r>
                    </a:p>
                  </a:txBody>
                  <a:tcPr/>
                </a:tc>
                <a:tc>
                  <a:txBody>
                    <a:bodyPr/>
                    <a:lstStyle/>
                    <a:p>
                      <a:r>
                        <a:rPr lang="zh-CN" altLang="en-US" sz="1800" b="1" kern="0" dirty="0">
                          <a:solidFill>
                            <a:srgbClr val="5800B0"/>
                          </a:solidFill>
                          <a:latin typeface="Tahoma" panose="020B0604030504040204" pitchFamily="34" charset="0"/>
                          <a:ea typeface="+mn-ea"/>
                          <a:cs typeface="+mn-cs"/>
                        </a:rPr>
                        <a:t>学分</a:t>
                      </a:r>
                    </a:p>
                  </a:txBody>
                  <a:tcPr/>
                </a:tc>
                <a:tc>
                  <a:txBody>
                    <a:bodyPr/>
                    <a:lstStyle/>
                    <a:p>
                      <a:r>
                        <a:rPr lang="zh-CN" altLang="en-US" sz="1800" b="1" kern="0" dirty="0">
                          <a:solidFill>
                            <a:srgbClr val="5800B0"/>
                          </a:solidFill>
                          <a:latin typeface="Tahoma" panose="020B0604030504040204" pitchFamily="34" charset="0"/>
                          <a:ea typeface="+mn-ea"/>
                          <a:cs typeface="+mn-cs"/>
                        </a:rPr>
                        <a:t>地点</a:t>
                      </a:r>
                    </a:p>
                  </a:txBody>
                  <a:tcPr/>
                </a:tc>
                <a:extLst>
                  <a:ext uri="{0D108BD9-81ED-4DB2-BD59-A6C34878D82A}">
                    <a16:rowId xmlns:a16="http://schemas.microsoft.com/office/drawing/2014/main" val="1964196891"/>
                  </a:ext>
                </a:extLst>
              </a:tr>
              <a:tr h="370840">
                <a:tc>
                  <a:txBody>
                    <a:bodyPr/>
                    <a:lstStyle/>
                    <a:p>
                      <a:r>
                        <a:rPr lang="zh-CN" altLang="en-US" sz="1800" kern="0" dirty="0">
                          <a:solidFill>
                            <a:srgbClr val="5800B0"/>
                          </a:solidFill>
                          <a:latin typeface="Tahoma" panose="020B0604030504040204" pitchFamily="34" charset="0"/>
                          <a:ea typeface="+mn-ea"/>
                        </a:rPr>
                        <a:t>数据库原理</a:t>
                      </a:r>
                      <a:endParaRPr lang="zh-CN" altLang="en-US" dirty="0"/>
                    </a:p>
                  </a:txBody>
                  <a:tcPr/>
                </a:tc>
                <a:tc>
                  <a:txBody>
                    <a:bodyPr/>
                    <a:lstStyle/>
                    <a:p>
                      <a:r>
                        <a:rPr lang="en-US" altLang="zh-CN" sz="1800" kern="0" dirty="0">
                          <a:solidFill>
                            <a:srgbClr val="5800B0"/>
                          </a:solidFill>
                          <a:latin typeface="Tahoma" panose="020B0604030504040204" pitchFamily="34" charset="0"/>
                          <a:ea typeface="+mn-ea"/>
                        </a:rPr>
                        <a:t>34100173-0</a:t>
                      </a:r>
                      <a:endParaRPr lang="zh-CN" altLang="en-US" dirty="0"/>
                    </a:p>
                  </a:txBody>
                  <a:tcPr/>
                </a:tc>
                <a:tc>
                  <a:txBody>
                    <a:bodyPr/>
                    <a:lstStyle/>
                    <a:p>
                      <a:r>
                        <a:rPr lang="en-US" altLang="zh-CN" sz="1800" kern="0" dirty="0">
                          <a:solidFill>
                            <a:srgbClr val="5800B0"/>
                          </a:solidFill>
                          <a:latin typeface="+mn-lt"/>
                          <a:ea typeface="+mn-ea"/>
                        </a:rPr>
                        <a:t>3</a:t>
                      </a:r>
                      <a:endParaRPr lang="zh-CN" altLang="en-US" dirty="0"/>
                    </a:p>
                  </a:txBody>
                  <a:tcPr/>
                </a:tc>
                <a:tc>
                  <a:txBody>
                    <a:bodyPr/>
                    <a:lstStyle/>
                    <a:p>
                      <a:r>
                        <a:rPr lang="zh-CN" altLang="en-US" sz="1800" kern="0" dirty="0">
                          <a:solidFill>
                            <a:srgbClr val="5800B0"/>
                          </a:solidFill>
                          <a:latin typeface="Tahoma" panose="020B0604030504040204" pitchFamily="34" charset="0"/>
                          <a:ea typeface="+mn-ea"/>
                        </a:rPr>
                        <a:t>五教</a:t>
                      </a:r>
                      <a:r>
                        <a:rPr lang="en-US" altLang="zh-CN" sz="1800" kern="0" dirty="0">
                          <a:solidFill>
                            <a:srgbClr val="5800B0"/>
                          </a:solidFill>
                          <a:latin typeface="Tahoma" panose="020B0604030504040204" pitchFamily="34" charset="0"/>
                          <a:ea typeface="+mn-ea"/>
                        </a:rPr>
                        <a:t>5202</a:t>
                      </a:r>
                      <a:endParaRPr lang="zh-CN" altLang="en-US" dirty="0"/>
                    </a:p>
                  </a:txBody>
                  <a:tcPr/>
                </a:tc>
                <a:extLst>
                  <a:ext uri="{0D108BD9-81ED-4DB2-BD59-A6C34878D82A}">
                    <a16:rowId xmlns:a16="http://schemas.microsoft.com/office/drawing/2014/main" val="79317992"/>
                  </a:ext>
                </a:extLst>
              </a:tr>
              <a:tr h="370840">
                <a:tc>
                  <a:txBody>
                    <a:bodyPr/>
                    <a:lstStyle/>
                    <a:p>
                      <a:r>
                        <a:rPr lang="zh-CN" altLang="en-US" dirty="0"/>
                        <a:t>操作系统</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5800B0"/>
                          </a:solidFill>
                          <a:latin typeface="Tahoma" panose="020B0604030504040204" pitchFamily="34" charset="0"/>
                          <a:ea typeface="+mn-ea"/>
                        </a:rPr>
                        <a:t>34100174-1</a:t>
                      </a:r>
                      <a:endParaRPr lang="zh-CN" altLang="en-US" dirty="0"/>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2640407137"/>
                  </a:ext>
                </a:extLst>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17123277"/>
                  </a:ext>
                </a:extLst>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3790002659"/>
                  </a:ext>
                </a:extLst>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023721152"/>
                  </a:ext>
                </a:extLst>
              </a:tr>
            </a:tbl>
          </a:graphicData>
        </a:graphic>
      </p:graphicFrame>
      <p:graphicFrame>
        <p:nvGraphicFramePr>
          <p:cNvPr id="7" name="表格 6">
            <a:extLst>
              <a:ext uri="{FF2B5EF4-FFF2-40B4-BE49-F238E27FC236}">
                <a16:creationId xmlns:a16="http://schemas.microsoft.com/office/drawing/2014/main" id="{1B7EC075-BA11-439B-BDD5-C59FD6619978}"/>
              </a:ext>
            </a:extLst>
          </p:cNvPr>
          <p:cNvGraphicFramePr>
            <a:graphicFrameLocks noGrp="1"/>
          </p:cNvGraphicFramePr>
          <p:nvPr>
            <p:extLst>
              <p:ext uri="{D42A27DB-BD31-4B8C-83A1-F6EECF244321}">
                <p14:modId xmlns:p14="http://schemas.microsoft.com/office/powerpoint/2010/main" val="3398443388"/>
              </p:ext>
            </p:extLst>
          </p:nvPr>
        </p:nvGraphicFramePr>
        <p:xfrm>
          <a:off x="3797467" y="3212976"/>
          <a:ext cx="2736304" cy="3210560"/>
        </p:xfrm>
        <a:graphic>
          <a:graphicData uri="http://schemas.openxmlformats.org/drawingml/2006/table">
            <a:tbl>
              <a:tblPr firstRow="1" bandRow="1">
                <a:tableStyleId>{5C22544A-7EE6-4342-B048-85BDC9FD1C3A}</a:tableStyleId>
              </a:tblPr>
              <a:tblGrid>
                <a:gridCol w="684076">
                  <a:extLst>
                    <a:ext uri="{9D8B030D-6E8A-4147-A177-3AD203B41FA5}">
                      <a16:colId xmlns:a16="http://schemas.microsoft.com/office/drawing/2014/main" val="1928239426"/>
                    </a:ext>
                  </a:extLst>
                </a:gridCol>
                <a:gridCol w="761258">
                  <a:extLst>
                    <a:ext uri="{9D8B030D-6E8A-4147-A177-3AD203B41FA5}">
                      <a16:colId xmlns:a16="http://schemas.microsoft.com/office/drawing/2014/main" val="4146442728"/>
                    </a:ext>
                  </a:extLst>
                </a:gridCol>
                <a:gridCol w="606894">
                  <a:extLst>
                    <a:ext uri="{9D8B030D-6E8A-4147-A177-3AD203B41FA5}">
                      <a16:colId xmlns:a16="http://schemas.microsoft.com/office/drawing/2014/main" val="191870270"/>
                    </a:ext>
                  </a:extLst>
                </a:gridCol>
                <a:gridCol w="684076">
                  <a:extLst>
                    <a:ext uri="{9D8B030D-6E8A-4147-A177-3AD203B41FA5}">
                      <a16:colId xmlns:a16="http://schemas.microsoft.com/office/drawing/2014/main" val="1647789482"/>
                    </a:ext>
                  </a:extLst>
                </a:gridCol>
              </a:tblGrid>
              <a:tr h="370840">
                <a:tc>
                  <a:txBody>
                    <a:bodyPr/>
                    <a:lstStyle/>
                    <a:p>
                      <a:r>
                        <a:rPr lang="zh-CN" altLang="en-US" sz="1800" b="1" kern="0" dirty="0">
                          <a:solidFill>
                            <a:srgbClr val="5800B0"/>
                          </a:solidFill>
                          <a:latin typeface="Tahoma" panose="020B0604030504040204" pitchFamily="34" charset="0"/>
                          <a:ea typeface="+mn-ea"/>
                          <a:cs typeface="+mn-cs"/>
                        </a:rPr>
                        <a:t>姓名</a:t>
                      </a:r>
                    </a:p>
                  </a:txBody>
                  <a:tcPr/>
                </a:tc>
                <a:tc>
                  <a:txBody>
                    <a:bodyPr/>
                    <a:lstStyle/>
                    <a:p>
                      <a:r>
                        <a:rPr lang="zh-CN" altLang="en-US" sz="1800" b="1" kern="0" dirty="0">
                          <a:solidFill>
                            <a:srgbClr val="5800B0"/>
                          </a:solidFill>
                          <a:latin typeface="Tahoma" panose="020B0604030504040204" pitchFamily="34" charset="0"/>
                          <a:ea typeface="+mn-ea"/>
                          <a:cs typeface="+mn-cs"/>
                        </a:rPr>
                        <a:t>学号</a:t>
                      </a:r>
                    </a:p>
                  </a:txBody>
                  <a:tcPr/>
                </a:tc>
                <a:tc>
                  <a:txBody>
                    <a:bodyPr/>
                    <a:lstStyle/>
                    <a:p>
                      <a:r>
                        <a:rPr lang="zh-CN" altLang="en-US" sz="1800" b="1" kern="0" dirty="0">
                          <a:solidFill>
                            <a:srgbClr val="5800B0"/>
                          </a:solidFill>
                          <a:latin typeface="Tahoma" panose="020B0604030504040204" pitchFamily="34" charset="0"/>
                          <a:ea typeface="+mn-ea"/>
                          <a:cs typeface="+mn-cs"/>
                        </a:rPr>
                        <a:t>年龄</a:t>
                      </a:r>
                    </a:p>
                  </a:txBody>
                  <a:tcPr/>
                </a:tc>
                <a:tc>
                  <a:txBody>
                    <a:bodyPr/>
                    <a:lstStyle/>
                    <a:p>
                      <a:r>
                        <a:rPr lang="zh-CN" altLang="en-US" sz="1800" b="1" kern="0" dirty="0">
                          <a:solidFill>
                            <a:srgbClr val="5800B0"/>
                          </a:solidFill>
                          <a:latin typeface="Tahoma" panose="020B0604030504040204" pitchFamily="34" charset="0"/>
                          <a:ea typeface="+mn-ea"/>
                          <a:cs typeface="+mn-cs"/>
                        </a:rPr>
                        <a:t>班级</a:t>
                      </a:r>
                    </a:p>
                  </a:txBody>
                  <a:tcPr/>
                </a:tc>
                <a:extLst>
                  <a:ext uri="{0D108BD9-81ED-4DB2-BD59-A6C34878D82A}">
                    <a16:rowId xmlns:a16="http://schemas.microsoft.com/office/drawing/2014/main" val="1964196891"/>
                  </a:ext>
                </a:extLst>
              </a:tr>
              <a:tr h="370840">
                <a:tc>
                  <a:txBody>
                    <a:bodyPr/>
                    <a:lstStyle/>
                    <a:p>
                      <a:r>
                        <a:rPr lang="zh-CN" altLang="en-US" sz="1800" kern="0" dirty="0">
                          <a:solidFill>
                            <a:srgbClr val="5800B0"/>
                          </a:solidFill>
                          <a:latin typeface="Tahoma" panose="020B0604030504040204" pitchFamily="34" charset="0"/>
                          <a:ea typeface="+mn-ea"/>
                        </a:rPr>
                        <a:t>张三</a:t>
                      </a:r>
                      <a:endParaRPr lang="zh-CN" altLang="en-US" dirty="0"/>
                    </a:p>
                  </a:txBody>
                  <a:tcPr/>
                </a:tc>
                <a:tc>
                  <a:txBody>
                    <a:bodyPr/>
                    <a:lstStyle/>
                    <a:p>
                      <a:r>
                        <a:rPr lang="en-US" altLang="zh-CN" sz="1800" kern="0" dirty="0">
                          <a:solidFill>
                            <a:srgbClr val="5800B0"/>
                          </a:solidFill>
                          <a:latin typeface="+mn-lt"/>
                          <a:ea typeface="+mn-ea"/>
                        </a:rPr>
                        <a:t>2020010888</a:t>
                      </a:r>
                      <a:endParaRPr lang="zh-CN" altLang="en-US" dirty="0"/>
                    </a:p>
                  </a:txBody>
                  <a:tcPr/>
                </a:tc>
                <a:tc>
                  <a:txBody>
                    <a:bodyPr/>
                    <a:lstStyle/>
                    <a:p>
                      <a:r>
                        <a:rPr lang="en-US" altLang="zh-CN" dirty="0"/>
                        <a:t>20</a:t>
                      </a:r>
                      <a:endParaRPr lang="zh-CN" altLang="en-US" dirty="0"/>
                    </a:p>
                  </a:txBody>
                  <a:tcPr/>
                </a:tc>
                <a:tc>
                  <a:txBody>
                    <a:bodyPr/>
                    <a:lstStyle/>
                    <a:p>
                      <a:r>
                        <a:rPr lang="zh-CN" altLang="en-US" sz="1800" kern="0" dirty="0">
                          <a:solidFill>
                            <a:srgbClr val="5800B0"/>
                          </a:solidFill>
                          <a:latin typeface="Tahoma" panose="020B0604030504040204" pitchFamily="34" charset="0"/>
                          <a:ea typeface="+mn-ea"/>
                        </a:rPr>
                        <a:t>软件</a:t>
                      </a:r>
                      <a:r>
                        <a:rPr lang="en-US" altLang="zh-CN" sz="1800" kern="0" dirty="0">
                          <a:solidFill>
                            <a:srgbClr val="5800B0"/>
                          </a:solidFill>
                          <a:latin typeface="Tahoma" panose="020B0604030504040204" pitchFamily="34" charset="0"/>
                          <a:ea typeface="+mn-ea"/>
                        </a:rPr>
                        <a:t>01</a:t>
                      </a:r>
                      <a:endParaRPr lang="zh-CN" altLang="en-US" dirty="0"/>
                    </a:p>
                  </a:txBody>
                  <a:tcPr/>
                </a:tc>
                <a:extLst>
                  <a:ext uri="{0D108BD9-81ED-4DB2-BD59-A6C34878D82A}">
                    <a16:rowId xmlns:a16="http://schemas.microsoft.com/office/drawing/2014/main" val="79317992"/>
                  </a:ext>
                </a:extLst>
              </a:tr>
              <a:tr h="370840">
                <a:tc>
                  <a:txBody>
                    <a:bodyPr/>
                    <a:lstStyle/>
                    <a:p>
                      <a:r>
                        <a:rPr lang="zh-CN" altLang="en-US" dirty="0"/>
                        <a:t>李四</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5800B0"/>
                          </a:solidFill>
                          <a:latin typeface="+mn-lt"/>
                          <a:ea typeface="+mn-ea"/>
                        </a:rPr>
                        <a:t>2020010889</a:t>
                      </a:r>
                      <a:endParaRPr lang="zh-CN" altLang="en-US" dirty="0"/>
                    </a:p>
                  </a:txBody>
                  <a:tcPr/>
                </a:tc>
                <a:tc>
                  <a:txBody>
                    <a:bodyPr/>
                    <a:lstStyle/>
                    <a:p>
                      <a:r>
                        <a:rPr lang="en-US" altLang="zh-CN" dirty="0"/>
                        <a:t>21</a:t>
                      </a:r>
                      <a:endParaRPr lang="zh-CN" altLang="en-US" dirty="0"/>
                    </a:p>
                  </a:txBody>
                  <a:tcPr/>
                </a:tc>
                <a:tc>
                  <a:txBody>
                    <a:bodyPr/>
                    <a:lstStyle/>
                    <a:p>
                      <a:r>
                        <a:rPr lang="zh-CN" altLang="en-US" dirty="0"/>
                        <a:t>软件</a:t>
                      </a:r>
                      <a:r>
                        <a:rPr lang="en-US" altLang="zh-CN" dirty="0"/>
                        <a:t>91</a:t>
                      </a:r>
                      <a:endParaRPr lang="zh-CN" altLang="en-US" dirty="0"/>
                    </a:p>
                  </a:txBody>
                  <a:tcPr/>
                </a:tc>
                <a:extLst>
                  <a:ext uri="{0D108BD9-81ED-4DB2-BD59-A6C34878D82A}">
                    <a16:rowId xmlns:a16="http://schemas.microsoft.com/office/drawing/2014/main" val="2640407137"/>
                  </a:ext>
                </a:extLst>
              </a:tr>
              <a:tr h="370840">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790002659"/>
                  </a:ext>
                </a:extLst>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023721152"/>
                  </a:ext>
                </a:extLst>
              </a:tr>
            </a:tbl>
          </a:graphicData>
        </a:graphic>
      </p:graphicFrame>
      <p:graphicFrame>
        <p:nvGraphicFramePr>
          <p:cNvPr id="8" name="表格 7">
            <a:extLst>
              <a:ext uri="{FF2B5EF4-FFF2-40B4-BE49-F238E27FC236}">
                <a16:creationId xmlns:a16="http://schemas.microsoft.com/office/drawing/2014/main" id="{DBD3DCA0-EE0F-447E-9531-F095C45E8DA2}"/>
              </a:ext>
            </a:extLst>
          </p:cNvPr>
          <p:cNvGraphicFramePr>
            <a:graphicFrameLocks noGrp="1"/>
          </p:cNvGraphicFramePr>
          <p:nvPr>
            <p:extLst>
              <p:ext uri="{D42A27DB-BD31-4B8C-83A1-F6EECF244321}">
                <p14:modId xmlns:p14="http://schemas.microsoft.com/office/powerpoint/2010/main" val="262401178"/>
              </p:ext>
            </p:extLst>
          </p:nvPr>
        </p:nvGraphicFramePr>
        <p:xfrm>
          <a:off x="6682961" y="3212976"/>
          <a:ext cx="1920044" cy="3017520"/>
        </p:xfrm>
        <a:graphic>
          <a:graphicData uri="http://schemas.openxmlformats.org/drawingml/2006/table">
            <a:tbl>
              <a:tblPr firstRow="1" bandRow="1">
                <a:tableStyleId>{5C22544A-7EE6-4342-B048-85BDC9FD1C3A}</a:tableStyleId>
              </a:tblPr>
              <a:tblGrid>
                <a:gridCol w="960022">
                  <a:extLst>
                    <a:ext uri="{9D8B030D-6E8A-4147-A177-3AD203B41FA5}">
                      <a16:colId xmlns:a16="http://schemas.microsoft.com/office/drawing/2014/main" val="1928239426"/>
                    </a:ext>
                  </a:extLst>
                </a:gridCol>
                <a:gridCol w="960022">
                  <a:extLst>
                    <a:ext uri="{9D8B030D-6E8A-4147-A177-3AD203B41FA5}">
                      <a16:colId xmlns:a16="http://schemas.microsoft.com/office/drawing/2014/main" val="4146442728"/>
                    </a:ext>
                  </a:extLst>
                </a:gridCol>
              </a:tblGrid>
              <a:tr h="260894">
                <a:tc>
                  <a:txBody>
                    <a:bodyPr/>
                    <a:lstStyle/>
                    <a:p>
                      <a:r>
                        <a:rPr lang="zh-CN" altLang="en-US" sz="1800" b="1" kern="0" dirty="0">
                          <a:solidFill>
                            <a:srgbClr val="5800B0"/>
                          </a:solidFill>
                          <a:latin typeface="Tahoma" panose="020B0604030504040204" pitchFamily="34" charset="0"/>
                          <a:ea typeface="+mn-ea"/>
                          <a:cs typeface="+mn-cs"/>
                        </a:rPr>
                        <a:t>课程号</a:t>
                      </a:r>
                    </a:p>
                  </a:txBody>
                  <a:tcPr/>
                </a:tc>
                <a:tc>
                  <a:txBody>
                    <a:bodyPr/>
                    <a:lstStyle/>
                    <a:p>
                      <a:r>
                        <a:rPr lang="zh-CN" altLang="en-US" sz="1800" b="1" kern="0" dirty="0">
                          <a:solidFill>
                            <a:srgbClr val="5800B0"/>
                          </a:solidFill>
                          <a:latin typeface="Tahoma" panose="020B0604030504040204" pitchFamily="34" charset="0"/>
                          <a:ea typeface="+mn-ea"/>
                          <a:cs typeface="+mn-cs"/>
                        </a:rPr>
                        <a:t>学号</a:t>
                      </a:r>
                    </a:p>
                  </a:txBody>
                  <a:tcPr/>
                </a:tc>
                <a:extLst>
                  <a:ext uri="{0D108BD9-81ED-4DB2-BD59-A6C34878D82A}">
                    <a16:rowId xmlns:a16="http://schemas.microsoft.com/office/drawing/2014/main" val="1964196891"/>
                  </a:ext>
                </a:extLst>
              </a:tr>
              <a:tr h="2608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5800B0"/>
                          </a:solidFill>
                          <a:latin typeface="Tahoma" panose="020B0604030504040204" pitchFamily="34" charset="0"/>
                          <a:ea typeface="+mn-ea"/>
                        </a:rPr>
                        <a:t>34100173-0</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5800B0"/>
                          </a:solidFill>
                          <a:latin typeface="+mn-lt"/>
                          <a:ea typeface="+mn-ea"/>
                        </a:rPr>
                        <a:t>2020010888</a:t>
                      </a:r>
                      <a:endParaRPr lang="zh-CN" altLang="en-US" dirty="0"/>
                    </a:p>
                  </a:txBody>
                  <a:tcPr/>
                </a:tc>
                <a:extLst>
                  <a:ext uri="{0D108BD9-81ED-4DB2-BD59-A6C34878D82A}">
                    <a16:rowId xmlns:a16="http://schemas.microsoft.com/office/drawing/2014/main" val="79317992"/>
                  </a:ext>
                </a:extLst>
              </a:tr>
              <a:tr h="2608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5800B0"/>
                          </a:solidFill>
                          <a:latin typeface="Tahoma" panose="020B0604030504040204" pitchFamily="34" charset="0"/>
                          <a:ea typeface="+mn-ea"/>
                        </a:rPr>
                        <a:t>34100174-1</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5800B0"/>
                          </a:solidFill>
                          <a:latin typeface="+mn-lt"/>
                          <a:ea typeface="+mn-ea"/>
                        </a:rPr>
                        <a:t>2020010888</a:t>
                      </a:r>
                      <a:endParaRPr lang="zh-CN" altLang="en-US" dirty="0"/>
                    </a:p>
                  </a:txBody>
                  <a:tcPr/>
                </a:tc>
                <a:extLst>
                  <a:ext uri="{0D108BD9-81ED-4DB2-BD59-A6C34878D82A}">
                    <a16:rowId xmlns:a16="http://schemas.microsoft.com/office/drawing/2014/main" val="2640407137"/>
                  </a:ext>
                </a:extLst>
              </a:tr>
              <a:tr h="2608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5800B0"/>
                          </a:solidFill>
                          <a:latin typeface="Tahoma" panose="020B0604030504040204" pitchFamily="34" charset="0"/>
                          <a:ea typeface="+mn-ea"/>
                        </a:rPr>
                        <a:t>34100174-1</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5800B0"/>
                          </a:solidFill>
                          <a:latin typeface="+mn-lt"/>
                          <a:ea typeface="+mn-ea"/>
                        </a:rPr>
                        <a:t>2020010889</a:t>
                      </a:r>
                      <a:endParaRPr lang="zh-CN" altLang="en-US" dirty="0"/>
                    </a:p>
                  </a:txBody>
                  <a:tcPr/>
                </a:tc>
                <a:extLst>
                  <a:ext uri="{0D108BD9-81ED-4DB2-BD59-A6C34878D82A}">
                    <a16:rowId xmlns:a16="http://schemas.microsoft.com/office/drawing/2014/main" val="1017123277"/>
                  </a:ext>
                </a:extLst>
              </a:tr>
              <a:tr h="260894">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3790002659"/>
                  </a:ext>
                </a:extLst>
              </a:tr>
              <a:tr h="260894">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023721152"/>
                  </a:ext>
                </a:extLst>
              </a:tr>
            </a:tbl>
          </a:graphicData>
        </a:graphic>
      </p:graphicFrame>
      <p:sp>
        <p:nvSpPr>
          <p:cNvPr id="4" name="矩形 3">
            <a:extLst>
              <a:ext uri="{FF2B5EF4-FFF2-40B4-BE49-F238E27FC236}">
                <a16:creationId xmlns:a16="http://schemas.microsoft.com/office/drawing/2014/main" id="{9C891C85-FF83-4F67-B4B6-901260BD19BB}"/>
              </a:ext>
            </a:extLst>
          </p:cNvPr>
          <p:cNvSpPr/>
          <p:nvPr/>
        </p:nvSpPr>
        <p:spPr>
          <a:xfrm>
            <a:off x="870386" y="2787456"/>
            <a:ext cx="2037737" cy="341632"/>
          </a:xfrm>
          <a:prstGeom prst="rect">
            <a:avLst/>
          </a:prstGeom>
        </p:spPr>
        <p:txBody>
          <a:bodyPr wrap="none">
            <a:spAutoFit/>
          </a:bodyPr>
          <a:lstStyle/>
          <a:p>
            <a:pPr marL="0" indent="0" eaLnBrk="1" hangingPunct="1">
              <a:lnSpc>
                <a:spcPct val="90000"/>
              </a:lnSpc>
              <a:buFontTx/>
              <a:buNone/>
              <a:defRPr/>
            </a:pPr>
            <a:r>
              <a:rPr lang="zh-CN" altLang="en-US" dirty="0">
                <a:latin typeface="Tahoma" panose="020B0604030504040204" pitchFamily="34" charset="0"/>
              </a:rPr>
              <a:t>课程（</a:t>
            </a:r>
            <a:r>
              <a:rPr lang="en-US" altLang="zh-CN" dirty="0">
                <a:latin typeface="Tahoma" panose="020B0604030504040204" pitchFamily="34" charset="0"/>
              </a:rPr>
              <a:t>Course</a:t>
            </a:r>
            <a:r>
              <a:rPr lang="zh-CN" altLang="en-US" dirty="0">
                <a:latin typeface="Tahoma" panose="020B0604030504040204" pitchFamily="34" charset="0"/>
              </a:rPr>
              <a:t>）表</a:t>
            </a:r>
            <a:endParaRPr lang="en-US" altLang="zh-CN" dirty="0">
              <a:latin typeface="Tahoma" panose="020B0604030504040204" pitchFamily="34" charset="0"/>
            </a:endParaRPr>
          </a:p>
        </p:txBody>
      </p:sp>
      <p:sp>
        <p:nvSpPr>
          <p:cNvPr id="5" name="矩形 4">
            <a:extLst>
              <a:ext uri="{FF2B5EF4-FFF2-40B4-BE49-F238E27FC236}">
                <a16:creationId xmlns:a16="http://schemas.microsoft.com/office/drawing/2014/main" id="{5C4B883D-807C-4007-9B02-D179A343A36A}"/>
              </a:ext>
            </a:extLst>
          </p:cNvPr>
          <p:cNvSpPr/>
          <p:nvPr/>
        </p:nvSpPr>
        <p:spPr>
          <a:xfrm>
            <a:off x="4067944" y="2759756"/>
            <a:ext cx="2326986" cy="369332"/>
          </a:xfrm>
          <a:prstGeom prst="rect">
            <a:avLst/>
          </a:prstGeom>
        </p:spPr>
        <p:txBody>
          <a:bodyPr wrap="square">
            <a:spAutoFit/>
          </a:bodyPr>
          <a:lstStyle/>
          <a:p>
            <a:r>
              <a:rPr lang="zh-CN" altLang="en-US" dirty="0">
                <a:latin typeface="Tahoma" panose="020B0604030504040204" pitchFamily="34" charset="0"/>
              </a:rPr>
              <a:t>学生（</a:t>
            </a:r>
            <a:r>
              <a:rPr lang="en-US" altLang="zh-CN" dirty="0">
                <a:latin typeface="Tahoma" panose="020B0604030504040204" pitchFamily="34" charset="0"/>
              </a:rPr>
              <a:t>Student)</a:t>
            </a:r>
            <a:r>
              <a:rPr lang="zh-CN" altLang="en-US" dirty="0">
                <a:latin typeface="Tahoma" panose="020B0604030504040204" pitchFamily="34" charset="0"/>
              </a:rPr>
              <a:t>表</a:t>
            </a:r>
            <a:endParaRPr lang="zh-CN" altLang="en-US" dirty="0"/>
          </a:p>
        </p:txBody>
      </p:sp>
      <p:sp>
        <p:nvSpPr>
          <p:cNvPr id="6" name="矩形 5">
            <a:extLst>
              <a:ext uri="{FF2B5EF4-FFF2-40B4-BE49-F238E27FC236}">
                <a16:creationId xmlns:a16="http://schemas.microsoft.com/office/drawing/2014/main" id="{1B3867BC-2EEE-45C4-B5E2-07C9DAB70A01}"/>
              </a:ext>
            </a:extLst>
          </p:cNvPr>
          <p:cNvSpPr/>
          <p:nvPr/>
        </p:nvSpPr>
        <p:spPr>
          <a:xfrm>
            <a:off x="6882069" y="2715162"/>
            <a:ext cx="1521827" cy="369332"/>
          </a:xfrm>
          <a:prstGeom prst="rect">
            <a:avLst/>
          </a:prstGeom>
        </p:spPr>
        <p:txBody>
          <a:bodyPr wrap="none">
            <a:spAutoFit/>
          </a:bodyPr>
          <a:lstStyle/>
          <a:p>
            <a:r>
              <a:rPr lang="zh-CN" altLang="en-US" dirty="0">
                <a:latin typeface="Tahoma" panose="020B0604030504040204" pitchFamily="34" charset="0"/>
              </a:rPr>
              <a:t>选课</a:t>
            </a:r>
            <a:r>
              <a:rPr lang="en-US" altLang="zh-CN" dirty="0">
                <a:latin typeface="Tahoma" panose="020B0604030504040204" pitchFamily="34" charset="0"/>
              </a:rPr>
              <a:t>(Take)</a:t>
            </a:r>
            <a:r>
              <a:rPr lang="zh-CN" altLang="en-US" dirty="0">
                <a:latin typeface="Tahoma" panose="020B0604030504040204" pitchFamily="34" charset="0"/>
              </a:rPr>
              <a:t>表</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3">
            <a:extLst>
              <a:ext uri="{FF2B5EF4-FFF2-40B4-BE49-F238E27FC236}">
                <a16:creationId xmlns:a16="http://schemas.microsoft.com/office/drawing/2014/main" id="{346C0D21-8429-4713-8BF4-33337BD92E6B}"/>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5AD53818-5471-41D3-8466-572609EA5513}"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15</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14339" name="Rectangle 2">
            <a:extLst>
              <a:ext uri="{FF2B5EF4-FFF2-40B4-BE49-F238E27FC236}">
                <a16:creationId xmlns:a16="http://schemas.microsoft.com/office/drawing/2014/main" id="{704042C2-D33C-413D-8582-18069DD155D7}"/>
              </a:ext>
            </a:extLst>
          </p:cNvPr>
          <p:cNvSpPr>
            <a:spLocks noGrp="1" noChangeArrowheads="1"/>
          </p:cNvSpPr>
          <p:nvPr>
            <p:ph type="title"/>
          </p:nvPr>
        </p:nvSpPr>
        <p:spPr>
          <a:xfrm>
            <a:off x="755650" y="0"/>
            <a:ext cx="8077200" cy="1058863"/>
          </a:xfrm>
        </p:spPr>
        <p:txBody>
          <a:bodyPr/>
          <a:lstStyle/>
          <a:p>
            <a:pPr eaLnBrk="1" hangingPunct="1"/>
            <a:r>
              <a:rPr lang="zh-CN" altLang="en-US" dirty="0"/>
              <a:t>数据库表上的操作</a:t>
            </a:r>
            <a:endParaRPr lang="en-US" altLang="zh-CN" dirty="0"/>
          </a:p>
        </p:txBody>
      </p:sp>
      <p:sp>
        <p:nvSpPr>
          <p:cNvPr id="8196" name="Rectangle 3">
            <a:extLst>
              <a:ext uri="{FF2B5EF4-FFF2-40B4-BE49-F238E27FC236}">
                <a16:creationId xmlns:a16="http://schemas.microsoft.com/office/drawing/2014/main" id="{9A327453-BFC2-4F6C-A413-7D8931C4A5C7}"/>
              </a:ext>
            </a:extLst>
          </p:cNvPr>
          <p:cNvSpPr>
            <a:spLocks noGrp="1" noChangeArrowheads="1"/>
          </p:cNvSpPr>
          <p:nvPr>
            <p:ph type="body" idx="1"/>
          </p:nvPr>
        </p:nvSpPr>
        <p:spPr>
          <a:xfrm>
            <a:off x="685800" y="1268760"/>
            <a:ext cx="7772400" cy="5452715"/>
          </a:xfrm>
        </p:spPr>
        <p:txBody>
          <a:bodyPr/>
          <a:lstStyle/>
          <a:p>
            <a:pPr marL="0" indent="0" eaLnBrk="1" hangingPunct="1">
              <a:lnSpc>
                <a:spcPct val="90000"/>
              </a:lnSpc>
              <a:buFontTx/>
              <a:buNone/>
              <a:defRPr/>
            </a:pPr>
            <a:r>
              <a:rPr lang="zh-CN" altLang="en-US" b="1" dirty="0">
                <a:latin typeface="Tahoma" panose="020B0604030504040204" pitchFamily="34" charset="0"/>
              </a:rPr>
              <a:t>选课数据库：</a:t>
            </a:r>
            <a:endParaRPr lang="en-US" altLang="zh-CN" b="1" dirty="0">
              <a:latin typeface="Tahoma" panose="020B0604030504040204" pitchFamily="34" charset="0"/>
            </a:endParaRPr>
          </a:p>
          <a:p>
            <a:pPr marL="0" indent="0" eaLnBrk="1" hangingPunct="1">
              <a:lnSpc>
                <a:spcPct val="90000"/>
              </a:lnSpc>
              <a:buFontTx/>
              <a:buNone/>
              <a:defRPr/>
            </a:pPr>
            <a:r>
              <a:rPr lang="zh-CN" altLang="en-US" dirty="0">
                <a:latin typeface="Tahoma" panose="020B0604030504040204" pitchFamily="34" charset="0"/>
              </a:rPr>
              <a:t>增加、删除、修改和查询</a:t>
            </a:r>
            <a:endParaRPr lang="en-US" altLang="zh-CN" dirty="0">
              <a:latin typeface="Tahoma" panose="020B0604030504040204" pitchFamily="34" charset="0"/>
            </a:endParaRPr>
          </a:p>
          <a:p>
            <a:pPr marL="0" indent="0" eaLnBrk="1" hangingPunct="1">
              <a:lnSpc>
                <a:spcPct val="90000"/>
              </a:lnSpc>
              <a:buFontTx/>
              <a:buNone/>
              <a:defRPr/>
            </a:pPr>
            <a:r>
              <a:rPr lang="zh-CN" altLang="en-US" dirty="0">
                <a:latin typeface="Tahoma" panose="020B0604030504040204" pitchFamily="34" charset="0"/>
              </a:rPr>
              <a:t>课程、学生或选课记录</a:t>
            </a:r>
            <a:endParaRPr lang="en-US" altLang="zh-CN" dirty="0">
              <a:latin typeface="Tahoma" panose="020B0604030504040204" pitchFamily="34" charset="0"/>
            </a:endParaRPr>
          </a:p>
          <a:p>
            <a:pPr marL="0" indent="0" eaLnBrk="1" hangingPunct="1">
              <a:lnSpc>
                <a:spcPct val="90000"/>
              </a:lnSpc>
              <a:buFontTx/>
              <a:buNone/>
              <a:defRPr/>
            </a:pPr>
            <a:r>
              <a:rPr lang="zh-CN" altLang="en-US" b="1" dirty="0">
                <a:latin typeface="Tahoma" panose="020B0604030504040204" pitchFamily="34" charset="0"/>
              </a:rPr>
              <a:t>订火车票数据库</a:t>
            </a:r>
            <a:r>
              <a:rPr lang="zh-CN" altLang="en-US" dirty="0">
                <a:latin typeface="Tahoma" panose="020B0604030504040204" pitchFamily="34" charset="0"/>
              </a:rPr>
              <a:t>：</a:t>
            </a:r>
            <a:endParaRPr lang="en-US" altLang="zh-CN" dirty="0">
              <a:latin typeface="Tahoma" panose="020B0604030504040204" pitchFamily="34" charset="0"/>
            </a:endParaRPr>
          </a:p>
          <a:p>
            <a:pPr marL="0" indent="0" eaLnBrk="1" hangingPunct="1">
              <a:lnSpc>
                <a:spcPct val="90000"/>
              </a:lnSpc>
              <a:buFontTx/>
              <a:buNone/>
              <a:defRPr/>
            </a:pPr>
            <a:r>
              <a:rPr lang="zh-CN" altLang="en-US" dirty="0">
                <a:latin typeface="Tahoma" panose="020B0604030504040204" pitchFamily="34" charset="0"/>
              </a:rPr>
              <a:t>增加、删除、修改和查询</a:t>
            </a:r>
            <a:endParaRPr lang="en-US" altLang="zh-CN" dirty="0">
              <a:latin typeface="Tahoma" panose="020B0604030504040204" pitchFamily="34" charset="0"/>
            </a:endParaRPr>
          </a:p>
          <a:p>
            <a:pPr marL="0" indent="0" eaLnBrk="1" hangingPunct="1">
              <a:lnSpc>
                <a:spcPct val="90000"/>
              </a:lnSpc>
              <a:buFontTx/>
              <a:buNone/>
              <a:defRPr/>
            </a:pPr>
            <a:r>
              <a:rPr lang="zh-CN" altLang="en-US" dirty="0">
                <a:latin typeface="Tahoma" panose="020B0604030504040204" pitchFamily="34" charset="0"/>
              </a:rPr>
              <a:t>车次、旅客或购票记录</a:t>
            </a:r>
            <a:endParaRPr lang="en-US" altLang="zh-CN" dirty="0">
              <a:latin typeface="Tahoma" panose="020B0604030504040204" pitchFamily="34" charset="0"/>
            </a:endParaRPr>
          </a:p>
          <a:p>
            <a:pPr marL="0" indent="0" eaLnBrk="1" hangingPunct="1">
              <a:lnSpc>
                <a:spcPct val="90000"/>
              </a:lnSpc>
              <a:buFontTx/>
              <a:buNone/>
              <a:defRPr/>
            </a:pPr>
            <a:r>
              <a:rPr lang="zh-CN" altLang="en-US" b="1" dirty="0">
                <a:latin typeface="Tahoma" panose="020B0604030504040204" pitchFamily="34" charset="0"/>
              </a:rPr>
              <a:t>借还图书数据库：</a:t>
            </a:r>
            <a:endParaRPr lang="en-US" altLang="zh-CN" b="1" dirty="0">
              <a:latin typeface="Tahoma" panose="020B0604030504040204" pitchFamily="34" charset="0"/>
            </a:endParaRPr>
          </a:p>
          <a:p>
            <a:pPr marL="0" indent="0" eaLnBrk="1" hangingPunct="1">
              <a:lnSpc>
                <a:spcPct val="90000"/>
              </a:lnSpc>
              <a:buFontTx/>
              <a:buNone/>
              <a:defRPr/>
            </a:pPr>
            <a:r>
              <a:rPr lang="zh-CN" altLang="en-US" dirty="0">
                <a:latin typeface="Tahoma" panose="020B0604030504040204" pitchFamily="34" charset="0"/>
              </a:rPr>
              <a:t>增加、删除、修改和查询</a:t>
            </a:r>
            <a:endParaRPr lang="en-US" altLang="zh-CN" dirty="0">
              <a:latin typeface="Tahoma" panose="020B0604030504040204" pitchFamily="34" charset="0"/>
            </a:endParaRPr>
          </a:p>
          <a:p>
            <a:pPr marL="0" indent="0" eaLnBrk="1" hangingPunct="1">
              <a:lnSpc>
                <a:spcPct val="90000"/>
              </a:lnSpc>
              <a:buFontTx/>
              <a:buNone/>
              <a:defRPr/>
            </a:pPr>
            <a:r>
              <a:rPr lang="zh-CN" altLang="en-US" dirty="0">
                <a:latin typeface="Tahoma" panose="020B0604030504040204" pitchFamily="34" charset="0"/>
              </a:rPr>
              <a:t>图书、学生或借还记录</a:t>
            </a:r>
            <a:endParaRPr lang="en-US" altLang="zh-CN" dirty="0">
              <a:latin typeface="Tahoma" panose="020B0604030504040204" pitchFamily="34" charset="0"/>
            </a:endParaRPr>
          </a:p>
          <a:p>
            <a:pPr marL="0" indent="0" eaLnBrk="1" hangingPunct="1">
              <a:lnSpc>
                <a:spcPct val="90000"/>
              </a:lnSpc>
              <a:buFontTx/>
              <a:buNone/>
              <a:defRPr/>
            </a:pPr>
            <a:endParaRPr lang="en-US" altLang="zh-CN" dirty="0">
              <a:latin typeface="Tahoma" panose="020B0604030504040204" pitchFamily="34" charset="0"/>
            </a:endParaRPr>
          </a:p>
          <a:p>
            <a:pPr marL="0" indent="0" eaLnBrk="1" hangingPunct="1">
              <a:lnSpc>
                <a:spcPct val="90000"/>
              </a:lnSpc>
              <a:buFontTx/>
              <a:buNone/>
              <a:defRPr/>
            </a:pPr>
            <a:endParaRPr lang="en-US" altLang="zh-CN" dirty="0">
              <a:latin typeface="Tahoma" panose="020B0604030504040204" pitchFamily="34" charset="0"/>
            </a:endParaRPr>
          </a:p>
          <a:p>
            <a:pPr marL="0" indent="0" eaLnBrk="1" hangingPunct="1">
              <a:lnSpc>
                <a:spcPct val="90000"/>
              </a:lnSpc>
              <a:buFontTx/>
              <a:buNone/>
              <a:defRPr/>
            </a:pPr>
            <a:endParaRPr lang="en-US" altLang="zh-CN" dirty="0">
              <a:latin typeface="Tahoma" panose="020B0604030504040204" pitchFamily="34" charset="0"/>
            </a:endParaRPr>
          </a:p>
        </p:txBody>
      </p:sp>
      <p:sp>
        <p:nvSpPr>
          <p:cNvPr id="14341" name="灯片编号占位符 3">
            <a:extLst>
              <a:ext uri="{FF2B5EF4-FFF2-40B4-BE49-F238E27FC236}">
                <a16:creationId xmlns:a16="http://schemas.microsoft.com/office/drawing/2014/main" id="{F21D0A04-5995-4D45-8625-0F99D7BC992A}"/>
              </a:ext>
            </a:extLst>
          </p:cNvPr>
          <p:cNvSpPr txBox="1">
            <a:spLocks/>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spcBef>
                <a:spcPct val="0"/>
              </a:spcBef>
              <a:buFontTx/>
              <a:buNone/>
            </a:pPr>
            <a:fld id="{1851EEEB-6642-4402-B93C-A18CF9BB2E6E}" type="slidenum">
              <a:rPr lang="en-US" altLang="zh-CN" sz="1400">
                <a:solidFill>
                  <a:schemeClr val="tx1"/>
                </a:solidFill>
                <a:latin typeface="Times New Roman" panose="02020603050405020304" pitchFamily="18" charset="0"/>
                <a:ea typeface="宋体" panose="02010600030101010101" pitchFamily="2" charset="-122"/>
              </a:rPr>
              <a:pPr eaLnBrk="1" hangingPunct="1">
                <a:spcBef>
                  <a:spcPct val="0"/>
                </a:spcBef>
                <a:buFontTx/>
                <a:buNone/>
              </a:pPr>
              <a:t>15</a:t>
            </a:fld>
            <a:endParaRPr lang="en-US" altLang="zh-CN" sz="1400">
              <a:solidFill>
                <a:schemeClr val="tx1"/>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36259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a:extLst>
              <a:ext uri="{FF2B5EF4-FFF2-40B4-BE49-F238E27FC236}">
                <a16:creationId xmlns:a16="http://schemas.microsoft.com/office/drawing/2014/main" id="{FD8956C8-D952-4912-9EA3-333F99237A6C}"/>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A99BB3C0-D131-42E2-A966-5C8C9EDF83AF}"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16</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15363" name="Rectangle 2">
            <a:extLst>
              <a:ext uri="{FF2B5EF4-FFF2-40B4-BE49-F238E27FC236}">
                <a16:creationId xmlns:a16="http://schemas.microsoft.com/office/drawing/2014/main" id="{2902822D-68B5-4119-A5A1-C8A23D1FBE97}"/>
              </a:ext>
            </a:extLst>
          </p:cNvPr>
          <p:cNvSpPr>
            <a:spLocks noGrp="1" noChangeArrowheads="1"/>
          </p:cNvSpPr>
          <p:nvPr>
            <p:ph type="title"/>
          </p:nvPr>
        </p:nvSpPr>
        <p:spPr>
          <a:xfrm>
            <a:off x="755650" y="0"/>
            <a:ext cx="8077200" cy="1058863"/>
          </a:xfrm>
        </p:spPr>
        <p:txBody>
          <a:bodyPr/>
          <a:lstStyle/>
          <a:p>
            <a:pPr eaLnBrk="1" hangingPunct="1"/>
            <a:r>
              <a:rPr lang="en-US" altLang="zh-CN"/>
              <a:t>DBMS-</a:t>
            </a:r>
            <a:r>
              <a:rPr lang="zh-CN" altLang="en-US"/>
              <a:t>数据库管理系统</a:t>
            </a:r>
            <a:endParaRPr lang="en-US" altLang="zh-CN"/>
          </a:p>
        </p:txBody>
      </p:sp>
      <p:sp>
        <p:nvSpPr>
          <p:cNvPr id="8196" name="Rectangle 3">
            <a:extLst>
              <a:ext uri="{FF2B5EF4-FFF2-40B4-BE49-F238E27FC236}">
                <a16:creationId xmlns:a16="http://schemas.microsoft.com/office/drawing/2014/main" id="{9A327453-BFC2-4F6C-A413-7D8931C4A5C7}"/>
              </a:ext>
            </a:extLst>
          </p:cNvPr>
          <p:cNvSpPr>
            <a:spLocks noGrp="1" noChangeArrowheads="1"/>
          </p:cNvSpPr>
          <p:nvPr>
            <p:ph type="body" idx="1"/>
          </p:nvPr>
        </p:nvSpPr>
        <p:spPr>
          <a:xfrm>
            <a:off x="685799" y="1131888"/>
            <a:ext cx="8361363" cy="5589587"/>
          </a:xfrm>
        </p:spPr>
        <p:txBody>
          <a:bodyPr/>
          <a:lstStyle/>
          <a:p>
            <a:pPr eaLnBrk="1" hangingPunct="1">
              <a:lnSpc>
                <a:spcPct val="150000"/>
              </a:lnSpc>
              <a:defRPr/>
            </a:pPr>
            <a:r>
              <a:rPr lang="en-US" altLang="zh-CN" dirty="0" err="1">
                <a:latin typeface="Tahoma" panose="020B0604030504040204" pitchFamily="34" charset="0"/>
              </a:rPr>
              <a:t>DataBase</a:t>
            </a:r>
            <a:r>
              <a:rPr lang="en-US" altLang="zh-CN" dirty="0">
                <a:latin typeface="Tahoma" panose="020B0604030504040204" pitchFamily="34" charset="0"/>
              </a:rPr>
              <a:t> Management System </a:t>
            </a:r>
          </a:p>
          <a:p>
            <a:pPr marL="0" indent="0" eaLnBrk="1" hangingPunct="1">
              <a:lnSpc>
                <a:spcPct val="150000"/>
              </a:lnSpc>
              <a:buFontTx/>
              <a:buNone/>
              <a:defRPr/>
            </a:pPr>
            <a:r>
              <a:rPr lang="zh-CN" altLang="en-US" dirty="0">
                <a:latin typeface="Tahoma" panose="020B0604030504040204" pitchFamily="34" charset="0"/>
              </a:rPr>
              <a:t>－为用户定制自己的数据库而提供的工具软件</a:t>
            </a:r>
            <a:endParaRPr lang="en-US" altLang="zh-CN" dirty="0">
              <a:latin typeface="Tahoma" panose="020B0604030504040204" pitchFamily="34" charset="0"/>
            </a:endParaRPr>
          </a:p>
          <a:p>
            <a:pPr eaLnBrk="1" hangingPunct="1">
              <a:lnSpc>
                <a:spcPct val="150000"/>
              </a:lnSpc>
              <a:defRPr/>
            </a:pPr>
            <a:r>
              <a:rPr lang="en-US" altLang="zh-CN" dirty="0">
                <a:latin typeface="Tahoma" panose="020B0604030504040204" pitchFamily="34" charset="0"/>
              </a:rPr>
              <a:t>DBMS</a:t>
            </a:r>
            <a:r>
              <a:rPr lang="zh-CN" altLang="en-US" dirty="0">
                <a:latin typeface="Tahoma" panose="020B0604030504040204" pitchFamily="34" charset="0"/>
              </a:rPr>
              <a:t>的主要功能</a:t>
            </a:r>
            <a:endParaRPr lang="en-US" altLang="zh-CN" dirty="0">
              <a:latin typeface="Tahoma" panose="020B0604030504040204" pitchFamily="34" charset="0"/>
            </a:endParaRPr>
          </a:p>
          <a:p>
            <a:pPr eaLnBrk="1" hangingPunct="1">
              <a:lnSpc>
                <a:spcPct val="150000"/>
              </a:lnSpc>
              <a:buFontTx/>
              <a:buChar char="-"/>
              <a:defRPr/>
            </a:pPr>
            <a:r>
              <a:rPr lang="zh-CN" altLang="en-US" dirty="0">
                <a:latin typeface="Tahoma" panose="020B0604030504040204" pitchFamily="34" charset="0"/>
              </a:rPr>
              <a:t>创建、删除、修改表头</a:t>
            </a:r>
            <a:r>
              <a:rPr lang="en-US" altLang="zh-CN" dirty="0">
                <a:latin typeface="Tahoma" panose="020B0604030504040204" pitchFamily="34" charset="0"/>
              </a:rPr>
              <a:t>(</a:t>
            </a:r>
            <a:r>
              <a:rPr lang="zh-CN" altLang="en-US" dirty="0">
                <a:latin typeface="Tahoma" panose="020B0604030504040204" pitchFamily="34" charset="0"/>
              </a:rPr>
              <a:t>属性名）</a:t>
            </a:r>
            <a:endParaRPr lang="en-US" altLang="zh-CN" dirty="0">
              <a:latin typeface="Tahoma" panose="020B0604030504040204" pitchFamily="34" charset="0"/>
            </a:endParaRPr>
          </a:p>
          <a:p>
            <a:pPr eaLnBrk="1" hangingPunct="1">
              <a:lnSpc>
                <a:spcPct val="150000"/>
              </a:lnSpc>
              <a:buFontTx/>
              <a:buChar char="-"/>
              <a:defRPr/>
            </a:pPr>
            <a:r>
              <a:rPr lang="zh-CN" altLang="en-US" dirty="0">
                <a:latin typeface="Tahoma" panose="020B0604030504040204" pitchFamily="34" charset="0"/>
              </a:rPr>
              <a:t>增加、删除、修改表中的记录</a:t>
            </a:r>
            <a:endParaRPr lang="en-US" altLang="zh-CN" dirty="0">
              <a:latin typeface="Tahoma" panose="020B0604030504040204" pitchFamily="34" charset="0"/>
            </a:endParaRPr>
          </a:p>
        </p:txBody>
      </p:sp>
      <p:sp>
        <p:nvSpPr>
          <p:cNvPr id="15365" name="灯片编号占位符 3">
            <a:extLst>
              <a:ext uri="{FF2B5EF4-FFF2-40B4-BE49-F238E27FC236}">
                <a16:creationId xmlns:a16="http://schemas.microsoft.com/office/drawing/2014/main" id="{73915079-3144-4996-8F97-827E3BD4DFD3}"/>
              </a:ext>
            </a:extLst>
          </p:cNvPr>
          <p:cNvSpPr txBox="1">
            <a:spLocks/>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spcBef>
                <a:spcPct val="0"/>
              </a:spcBef>
              <a:buFontTx/>
              <a:buNone/>
            </a:pPr>
            <a:fld id="{0DA52BE5-D6E7-4D80-86E8-CB95511970EA}" type="slidenum">
              <a:rPr lang="en-US" altLang="zh-CN" sz="1400">
                <a:solidFill>
                  <a:schemeClr val="tx1"/>
                </a:solidFill>
                <a:latin typeface="Times New Roman" panose="02020603050405020304" pitchFamily="18" charset="0"/>
                <a:ea typeface="宋体" panose="02010600030101010101" pitchFamily="2" charset="-122"/>
              </a:rPr>
              <a:pPr eaLnBrk="1" hangingPunct="1">
                <a:spcBef>
                  <a:spcPct val="0"/>
                </a:spcBef>
                <a:buFontTx/>
                <a:buNone/>
              </a:pPr>
              <a:t>16</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15366" name="矩形 1">
            <a:extLst>
              <a:ext uri="{FF2B5EF4-FFF2-40B4-BE49-F238E27FC236}">
                <a16:creationId xmlns:a16="http://schemas.microsoft.com/office/drawing/2014/main" id="{63FCC48A-57A7-4C35-81C2-A33CF0FF9C6F}"/>
              </a:ext>
            </a:extLst>
          </p:cNvPr>
          <p:cNvSpPr>
            <a:spLocks noChangeArrowheads="1"/>
          </p:cNvSpPr>
          <p:nvPr/>
        </p:nvSpPr>
        <p:spPr bwMode="auto">
          <a:xfrm>
            <a:off x="539750" y="5988050"/>
            <a:ext cx="8424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n-US" altLang="zh-CN" sz="1800">
                <a:solidFill>
                  <a:schemeClr val="tx1"/>
                </a:solidFill>
                <a:hlinkClick r:id="rId2"/>
              </a:rPr>
              <a:t>DB-Engines Ranking - popularity ranking of database management systems</a:t>
            </a:r>
            <a:endParaRPr lang="zh-CN" altLang="en-US" sz="180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a:extLst>
              <a:ext uri="{FF2B5EF4-FFF2-40B4-BE49-F238E27FC236}">
                <a16:creationId xmlns:a16="http://schemas.microsoft.com/office/drawing/2014/main" id="{62545116-4D19-4BF3-8996-C6C51C8C7E56}"/>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AE1BBBC0-7D72-4F03-B096-F5804836721F}"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17</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18435" name="Rectangle 2">
            <a:extLst>
              <a:ext uri="{FF2B5EF4-FFF2-40B4-BE49-F238E27FC236}">
                <a16:creationId xmlns:a16="http://schemas.microsoft.com/office/drawing/2014/main" id="{20E62CA5-1C34-4D52-8CE3-459071BB7849}"/>
              </a:ext>
            </a:extLst>
          </p:cNvPr>
          <p:cNvSpPr>
            <a:spLocks noGrp="1" noChangeArrowheads="1"/>
          </p:cNvSpPr>
          <p:nvPr>
            <p:ph type="title"/>
          </p:nvPr>
        </p:nvSpPr>
        <p:spPr>
          <a:xfrm>
            <a:off x="755650" y="0"/>
            <a:ext cx="8077200" cy="1058863"/>
          </a:xfrm>
        </p:spPr>
        <p:txBody>
          <a:bodyPr/>
          <a:lstStyle/>
          <a:p>
            <a:pPr eaLnBrk="1" hangingPunct="1"/>
            <a:r>
              <a:rPr lang="zh-CN" altLang="en-US" dirty="0"/>
              <a:t>数据库应用</a:t>
            </a:r>
            <a:endParaRPr lang="en-US" altLang="zh-CN" dirty="0"/>
          </a:p>
        </p:txBody>
      </p:sp>
      <p:sp>
        <p:nvSpPr>
          <p:cNvPr id="8196" name="Rectangle 3">
            <a:extLst>
              <a:ext uri="{FF2B5EF4-FFF2-40B4-BE49-F238E27FC236}">
                <a16:creationId xmlns:a16="http://schemas.microsoft.com/office/drawing/2014/main" id="{9A327453-BFC2-4F6C-A413-7D8931C4A5C7}"/>
              </a:ext>
            </a:extLst>
          </p:cNvPr>
          <p:cNvSpPr>
            <a:spLocks noGrp="1" noChangeArrowheads="1"/>
          </p:cNvSpPr>
          <p:nvPr>
            <p:ph type="body" idx="1"/>
          </p:nvPr>
        </p:nvSpPr>
        <p:spPr>
          <a:xfrm>
            <a:off x="684212" y="1268413"/>
            <a:ext cx="8148637" cy="5589587"/>
          </a:xfrm>
        </p:spPr>
        <p:txBody>
          <a:bodyPr/>
          <a:lstStyle/>
          <a:p>
            <a:pPr eaLnBrk="1" hangingPunct="1">
              <a:lnSpc>
                <a:spcPct val="150000"/>
              </a:lnSpc>
              <a:defRPr/>
            </a:pPr>
            <a:r>
              <a:rPr lang="zh-CN" altLang="en-US" sz="3600" dirty="0"/>
              <a:t>数据库应用</a:t>
            </a:r>
            <a:r>
              <a:rPr lang="en-US" altLang="zh-CN" sz="3600" dirty="0"/>
              <a:t>-</a:t>
            </a:r>
            <a:r>
              <a:rPr lang="en-US" altLang="zh-CN" sz="3600" dirty="0">
                <a:latin typeface="Tahoma" panose="020B0604030504040204" pitchFamily="34" charset="0"/>
              </a:rPr>
              <a:t>Database Application</a:t>
            </a:r>
          </a:p>
          <a:p>
            <a:pPr lvl="1" eaLnBrk="1" hangingPunct="1">
              <a:lnSpc>
                <a:spcPct val="150000"/>
              </a:lnSpc>
              <a:defRPr/>
            </a:pPr>
            <a:r>
              <a:rPr lang="zh-CN" altLang="en-US" sz="3200" dirty="0">
                <a:latin typeface="Tahoma" panose="020B0604030504040204" pitchFamily="34" charset="0"/>
              </a:rPr>
              <a:t>基于数据库管理系统</a:t>
            </a:r>
            <a:r>
              <a:rPr lang="en-US" altLang="zh-CN" sz="3200" dirty="0">
                <a:latin typeface="Tahoma" panose="020B0604030504040204" pitchFamily="34" charset="0"/>
              </a:rPr>
              <a:t>DBMS</a:t>
            </a:r>
            <a:r>
              <a:rPr lang="zh-CN" altLang="en-US" sz="3200" dirty="0">
                <a:latin typeface="Tahoma" panose="020B0604030504040204" pitchFamily="34" charset="0"/>
              </a:rPr>
              <a:t>开发的应用程序，包括用户友好的界面（酷炫的</a:t>
            </a:r>
            <a:r>
              <a:rPr lang="en-US" altLang="zh-CN" sz="3200" dirty="0">
                <a:latin typeface="Tahoma" panose="020B0604030504040204" pitchFamily="34" charset="0"/>
              </a:rPr>
              <a:t>Web</a:t>
            </a:r>
            <a:r>
              <a:rPr lang="zh-CN" altLang="en-US" sz="3200" dirty="0">
                <a:latin typeface="Tahoma" panose="020B0604030504040204" pitchFamily="34" charset="0"/>
              </a:rPr>
              <a:t>界面、移动</a:t>
            </a:r>
            <a:r>
              <a:rPr lang="en-US" altLang="zh-CN" sz="3200" dirty="0">
                <a:latin typeface="Tahoma" panose="020B0604030504040204" pitchFamily="34" charset="0"/>
              </a:rPr>
              <a:t>App</a:t>
            </a:r>
            <a:r>
              <a:rPr lang="zh-CN" altLang="en-US" sz="3200" dirty="0">
                <a:latin typeface="Tahoma" panose="020B0604030504040204" pitchFamily="34" charset="0"/>
              </a:rPr>
              <a:t>界面），复杂的业务逻辑（统计每一门课程的选课人数）</a:t>
            </a:r>
            <a:endParaRPr lang="en-US" altLang="zh-CN" sz="3200" dirty="0">
              <a:latin typeface="Tahoma" panose="020B0604030504040204" pitchFamily="34" charset="0"/>
            </a:endParaRPr>
          </a:p>
        </p:txBody>
      </p:sp>
    </p:spTree>
    <p:extLst>
      <p:ext uri="{BB962C8B-B14F-4D97-AF65-F5344CB8AC3E}">
        <p14:creationId xmlns:p14="http://schemas.microsoft.com/office/powerpoint/2010/main" val="1226568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9F70903-1F71-4A69-A9BD-B8B833F85FFB}"/>
              </a:ext>
            </a:extLst>
          </p:cNvPr>
          <p:cNvSpPr>
            <a:spLocks noGrp="1" noChangeArrowheads="1"/>
          </p:cNvSpPr>
          <p:nvPr>
            <p:ph type="title"/>
          </p:nvPr>
        </p:nvSpPr>
        <p:spPr>
          <a:xfrm>
            <a:off x="755650" y="0"/>
            <a:ext cx="8077200" cy="1058863"/>
          </a:xfrm>
        </p:spPr>
        <p:txBody>
          <a:bodyPr/>
          <a:lstStyle/>
          <a:p>
            <a:pPr eaLnBrk="1" hangingPunct="1">
              <a:defRPr/>
            </a:pPr>
            <a:r>
              <a:rPr lang="zh-CN" altLang="en-US" dirty="0">
                <a:latin typeface="Tahoma" panose="020B0604030504040204" pitchFamily="34" charset="0"/>
              </a:rPr>
              <a:t>数据库系统</a:t>
            </a:r>
            <a:endParaRPr lang="en-US" altLang="zh-CN" dirty="0">
              <a:latin typeface="Tahoma" panose="020B0604030504040204" pitchFamily="34" charset="0"/>
            </a:endParaRPr>
          </a:p>
        </p:txBody>
      </p:sp>
      <p:sp>
        <p:nvSpPr>
          <p:cNvPr id="7172" name="Rectangle 36">
            <a:extLst>
              <a:ext uri="{FF2B5EF4-FFF2-40B4-BE49-F238E27FC236}">
                <a16:creationId xmlns:a16="http://schemas.microsoft.com/office/drawing/2014/main" id="{CCEDB1C0-B186-4831-9C42-B179B5286007}"/>
              </a:ext>
            </a:extLst>
          </p:cNvPr>
          <p:cNvSpPr>
            <a:spLocks noChangeArrowheads="1"/>
          </p:cNvSpPr>
          <p:nvPr/>
        </p:nvSpPr>
        <p:spPr bwMode="auto">
          <a:xfrm>
            <a:off x="2129488" y="3604169"/>
            <a:ext cx="4584476" cy="647700"/>
          </a:xfrm>
          <a:prstGeom prst="rect">
            <a:avLst/>
          </a:prstGeom>
          <a:solidFill>
            <a:schemeClr val="bg1">
              <a:lumMod val="50000"/>
            </a:schemeClr>
          </a:solidFill>
          <a:ln>
            <a:noFill/>
          </a:ln>
        </p:spPr>
        <p:txBody>
          <a:bodyPr wrap="none" anchor="ct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spcBef>
                <a:spcPct val="0"/>
              </a:spcBef>
              <a:buFontTx/>
              <a:buNone/>
              <a:defRPr/>
            </a:pPr>
            <a:endParaRPr kumimoji="1" lang="zh-CN" altLang="en-US" sz="2800">
              <a:solidFill>
                <a:schemeClr val="tx1"/>
              </a:solidFill>
              <a:latin typeface="宋体" panose="02010600030101010101" pitchFamily="2" charset="-122"/>
              <a:ea typeface="宋体" panose="02010600030101010101" pitchFamily="2" charset="-122"/>
            </a:endParaRPr>
          </a:p>
        </p:txBody>
      </p:sp>
      <p:sp>
        <p:nvSpPr>
          <p:cNvPr id="15" name="Rectangle 46">
            <a:extLst>
              <a:ext uri="{FF2B5EF4-FFF2-40B4-BE49-F238E27FC236}">
                <a16:creationId xmlns:a16="http://schemas.microsoft.com/office/drawing/2014/main" id="{51812C1C-C6B6-45EE-A12B-98FB57BF34EA}"/>
              </a:ext>
            </a:extLst>
          </p:cNvPr>
          <p:cNvSpPr>
            <a:spLocks noChangeArrowheads="1"/>
          </p:cNvSpPr>
          <p:nvPr/>
        </p:nvSpPr>
        <p:spPr bwMode="auto">
          <a:xfrm>
            <a:off x="2129488" y="5157191"/>
            <a:ext cx="4600589" cy="1342847"/>
          </a:xfrm>
          <a:prstGeom prst="rect">
            <a:avLst/>
          </a:prstGeom>
          <a:noFill/>
          <a:ln w="12700" cmpd="sng">
            <a:solidFill>
              <a:schemeClr val="tx1">
                <a:lumMod val="95000"/>
                <a:lumOff val="5000"/>
              </a:schemeClr>
            </a:solidFill>
            <a:prstDash val="solid"/>
            <a:miter lim="800000"/>
            <a:headEnd/>
            <a:tailEnd/>
          </a:ln>
        </p:spPr>
        <p:txBody>
          <a:bodyPr wrap="none" anchor="ctr"/>
          <a:lstStyle/>
          <a:p>
            <a:pPr>
              <a:defRPr/>
            </a:pPr>
            <a:endParaRPr lang="zh-CN" altLang="en-US"/>
          </a:p>
        </p:txBody>
      </p:sp>
      <p:sp>
        <p:nvSpPr>
          <p:cNvPr id="9233" name="Text Box 50">
            <a:extLst>
              <a:ext uri="{FF2B5EF4-FFF2-40B4-BE49-F238E27FC236}">
                <a16:creationId xmlns:a16="http://schemas.microsoft.com/office/drawing/2014/main" id="{677C5F5B-C53E-4201-A0B7-31A5287630D9}"/>
              </a:ext>
            </a:extLst>
          </p:cNvPr>
          <p:cNvSpPr txBox="1">
            <a:spLocks noChangeArrowheads="1"/>
          </p:cNvSpPr>
          <p:nvPr/>
        </p:nvSpPr>
        <p:spPr bwMode="auto">
          <a:xfrm>
            <a:off x="3449532" y="3619203"/>
            <a:ext cx="2444059"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33400" indent="-533400">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spcBef>
                <a:spcPct val="0"/>
              </a:spcBef>
              <a:buFont typeface="Wingdings" panose="05000000000000000000" pitchFamily="2" charset="2"/>
              <a:buNone/>
              <a:defRPr/>
            </a:pPr>
            <a:r>
              <a:rPr kumimoji="1" lang="zh-CN" altLang="en-US" sz="2800" b="1" dirty="0">
                <a:solidFill>
                  <a:schemeClr val="tx1"/>
                </a:solidFill>
                <a:latin typeface="+mn-ea"/>
                <a:ea typeface="+mn-ea"/>
              </a:rPr>
              <a:t>数据库应用</a:t>
            </a:r>
            <a:endParaRPr kumimoji="1" lang="en-US" altLang="zh-CN" sz="2800" b="1" dirty="0">
              <a:solidFill>
                <a:schemeClr val="tx1"/>
              </a:solidFill>
              <a:latin typeface="+mn-ea"/>
              <a:ea typeface="+mn-ea"/>
            </a:endParaRPr>
          </a:p>
        </p:txBody>
      </p:sp>
      <p:sp>
        <p:nvSpPr>
          <p:cNvPr id="19480" name="AutoShape 37">
            <a:extLst>
              <a:ext uri="{FF2B5EF4-FFF2-40B4-BE49-F238E27FC236}">
                <a16:creationId xmlns:a16="http://schemas.microsoft.com/office/drawing/2014/main" id="{B26DC8FB-D51B-4CE8-B278-23FE230A811C}"/>
              </a:ext>
            </a:extLst>
          </p:cNvPr>
          <p:cNvSpPr>
            <a:spLocks noChangeArrowheads="1"/>
          </p:cNvSpPr>
          <p:nvPr/>
        </p:nvSpPr>
        <p:spPr bwMode="auto">
          <a:xfrm>
            <a:off x="2453128" y="5251906"/>
            <a:ext cx="3924524" cy="1152090"/>
          </a:xfrm>
          <a:prstGeom prst="can">
            <a:avLst>
              <a:gd name="adj" fmla="val 25000"/>
            </a:avLst>
          </a:prstGeom>
          <a:solidFill>
            <a:srgbClr val="99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1" lang="zh-CN" altLang="en-US" sz="2800">
              <a:solidFill>
                <a:schemeClr val="tx1"/>
              </a:solidFill>
              <a:latin typeface="宋体" panose="02010600030101010101" pitchFamily="2" charset="-122"/>
              <a:ea typeface="宋体" panose="02010600030101010101" pitchFamily="2" charset="-122"/>
            </a:endParaRPr>
          </a:p>
        </p:txBody>
      </p:sp>
      <p:sp>
        <p:nvSpPr>
          <p:cNvPr id="19483" name="Rectangle 45">
            <a:extLst>
              <a:ext uri="{FF2B5EF4-FFF2-40B4-BE49-F238E27FC236}">
                <a16:creationId xmlns:a16="http://schemas.microsoft.com/office/drawing/2014/main" id="{B3474246-C687-4961-B3CE-F574446DF67A}"/>
              </a:ext>
            </a:extLst>
          </p:cNvPr>
          <p:cNvSpPr>
            <a:spLocks noChangeArrowheads="1"/>
          </p:cNvSpPr>
          <p:nvPr/>
        </p:nvSpPr>
        <p:spPr bwMode="auto">
          <a:xfrm>
            <a:off x="2129488" y="4324724"/>
            <a:ext cx="4584477" cy="761578"/>
          </a:xfrm>
          <a:prstGeom prst="rect">
            <a:avLst/>
          </a:prstGeom>
          <a:noFill/>
          <a:ln w="9525">
            <a:solidFill>
              <a:srgbClr val="8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1" lang="zh-CN" altLang="en-US" sz="2800">
              <a:solidFill>
                <a:schemeClr val="tx1"/>
              </a:solidFill>
              <a:latin typeface="宋体" panose="02010600030101010101" pitchFamily="2" charset="-122"/>
              <a:ea typeface="宋体" panose="02010600030101010101" pitchFamily="2" charset="-122"/>
            </a:endParaRPr>
          </a:p>
        </p:txBody>
      </p:sp>
      <p:sp>
        <p:nvSpPr>
          <p:cNvPr id="49" name="Text Box 49">
            <a:extLst>
              <a:ext uri="{FF2B5EF4-FFF2-40B4-BE49-F238E27FC236}">
                <a16:creationId xmlns:a16="http://schemas.microsoft.com/office/drawing/2014/main" id="{8009F7BC-BCEC-4800-A0BF-073A91781337}"/>
              </a:ext>
            </a:extLst>
          </p:cNvPr>
          <p:cNvSpPr txBox="1">
            <a:spLocks noChangeArrowheads="1"/>
          </p:cNvSpPr>
          <p:nvPr/>
        </p:nvSpPr>
        <p:spPr bwMode="auto">
          <a:xfrm>
            <a:off x="3199240" y="4535069"/>
            <a:ext cx="2727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spcBef>
                <a:spcPct val="0"/>
              </a:spcBef>
              <a:buFont typeface="Wingdings" panose="05000000000000000000" pitchFamily="2" charset="2"/>
              <a:buNone/>
              <a:defRPr/>
            </a:pPr>
            <a:r>
              <a:rPr kumimoji="1" lang="zh-CN" altLang="en-US" sz="2800" b="1" dirty="0">
                <a:solidFill>
                  <a:schemeClr val="tx1"/>
                </a:solidFill>
                <a:latin typeface="+mn-ea"/>
                <a:ea typeface="+mn-ea"/>
              </a:rPr>
              <a:t>数据库管理系统</a:t>
            </a:r>
            <a:endParaRPr kumimoji="1" lang="en-US" altLang="zh-CN" sz="2800" b="1" dirty="0">
              <a:solidFill>
                <a:schemeClr val="tx1"/>
              </a:solidFill>
              <a:latin typeface="+mn-ea"/>
              <a:ea typeface="+mn-ea"/>
            </a:endParaRPr>
          </a:p>
        </p:txBody>
      </p:sp>
      <p:sp>
        <p:nvSpPr>
          <p:cNvPr id="51" name="Text Box 54">
            <a:extLst>
              <a:ext uri="{FF2B5EF4-FFF2-40B4-BE49-F238E27FC236}">
                <a16:creationId xmlns:a16="http://schemas.microsoft.com/office/drawing/2014/main" id="{4ABAB212-E286-495A-ADB7-F84F8EA90D9E}"/>
              </a:ext>
            </a:extLst>
          </p:cNvPr>
          <p:cNvSpPr txBox="1">
            <a:spLocks noChangeArrowheads="1"/>
          </p:cNvSpPr>
          <p:nvPr/>
        </p:nvSpPr>
        <p:spPr bwMode="auto">
          <a:xfrm>
            <a:off x="2478864" y="5542776"/>
            <a:ext cx="129857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lnSpc>
                <a:spcPct val="90000"/>
              </a:lnSpc>
              <a:spcBef>
                <a:spcPct val="0"/>
              </a:spcBef>
              <a:buFontTx/>
              <a:buNone/>
              <a:defRPr/>
            </a:pPr>
            <a:r>
              <a:rPr kumimoji="1" lang="zh-CN" altLang="en-US" sz="2800" b="1" dirty="0">
                <a:solidFill>
                  <a:schemeClr val="tx1"/>
                </a:solidFill>
                <a:latin typeface="+mn-ea"/>
                <a:ea typeface="+mn-ea"/>
              </a:rPr>
              <a:t>数据库</a:t>
            </a:r>
            <a:endParaRPr kumimoji="1" lang="en-US" altLang="zh-CN" sz="2800" b="1" dirty="0">
              <a:solidFill>
                <a:schemeClr val="tx1"/>
              </a:solidFill>
              <a:latin typeface="+mn-ea"/>
              <a:ea typeface="+mn-ea"/>
            </a:endParaRPr>
          </a:p>
        </p:txBody>
      </p:sp>
      <p:graphicFrame>
        <p:nvGraphicFramePr>
          <p:cNvPr id="3" name="表格 2">
            <a:extLst>
              <a:ext uri="{FF2B5EF4-FFF2-40B4-BE49-F238E27FC236}">
                <a16:creationId xmlns:a16="http://schemas.microsoft.com/office/drawing/2014/main" id="{F21202F7-4CA2-4CA4-84FB-FE9F9D3EEEDD}"/>
              </a:ext>
            </a:extLst>
          </p:cNvPr>
          <p:cNvGraphicFramePr>
            <a:graphicFrameLocks noGrp="1"/>
          </p:cNvGraphicFramePr>
          <p:nvPr>
            <p:extLst>
              <p:ext uri="{D42A27DB-BD31-4B8C-83A1-F6EECF244321}">
                <p14:modId xmlns:p14="http://schemas.microsoft.com/office/powerpoint/2010/main" val="459650263"/>
              </p:ext>
            </p:extLst>
          </p:nvPr>
        </p:nvGraphicFramePr>
        <p:xfrm>
          <a:off x="4161824" y="5628739"/>
          <a:ext cx="1468684" cy="731520"/>
        </p:xfrm>
        <a:graphic>
          <a:graphicData uri="http://schemas.openxmlformats.org/drawingml/2006/table">
            <a:tbl>
              <a:tblPr firstRow="1" bandRow="1">
                <a:tableStyleId>{5C22544A-7EE6-4342-B048-85BDC9FD1C3A}</a:tableStyleId>
              </a:tblPr>
              <a:tblGrid>
                <a:gridCol w="367171">
                  <a:extLst>
                    <a:ext uri="{9D8B030D-6E8A-4147-A177-3AD203B41FA5}">
                      <a16:colId xmlns:a16="http://schemas.microsoft.com/office/drawing/2014/main" val="212773750"/>
                    </a:ext>
                  </a:extLst>
                </a:gridCol>
                <a:gridCol w="367171">
                  <a:extLst>
                    <a:ext uri="{9D8B030D-6E8A-4147-A177-3AD203B41FA5}">
                      <a16:colId xmlns:a16="http://schemas.microsoft.com/office/drawing/2014/main" val="3532890418"/>
                    </a:ext>
                  </a:extLst>
                </a:gridCol>
                <a:gridCol w="367171">
                  <a:extLst>
                    <a:ext uri="{9D8B030D-6E8A-4147-A177-3AD203B41FA5}">
                      <a16:colId xmlns:a16="http://schemas.microsoft.com/office/drawing/2014/main" val="1953087642"/>
                    </a:ext>
                  </a:extLst>
                </a:gridCol>
                <a:gridCol w="367171">
                  <a:extLst>
                    <a:ext uri="{9D8B030D-6E8A-4147-A177-3AD203B41FA5}">
                      <a16:colId xmlns:a16="http://schemas.microsoft.com/office/drawing/2014/main" val="2899998279"/>
                    </a:ext>
                  </a:extLst>
                </a:gridCol>
              </a:tblGrid>
              <a:tr h="160338">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999133299"/>
                  </a:ext>
                </a:extLst>
              </a:tr>
              <a:tr h="160338">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259389825"/>
                  </a:ext>
                </a:extLst>
              </a:tr>
            </a:tbl>
          </a:graphicData>
        </a:graphic>
      </p:graphicFrame>
      <p:sp>
        <p:nvSpPr>
          <p:cNvPr id="53" name="Text Box 57">
            <a:extLst>
              <a:ext uri="{FF2B5EF4-FFF2-40B4-BE49-F238E27FC236}">
                <a16:creationId xmlns:a16="http://schemas.microsoft.com/office/drawing/2014/main" id="{718A763E-1265-4ED9-97BE-B06F117A4D86}"/>
              </a:ext>
            </a:extLst>
          </p:cNvPr>
          <p:cNvSpPr txBox="1">
            <a:spLocks noChangeArrowheads="1"/>
          </p:cNvSpPr>
          <p:nvPr/>
        </p:nvSpPr>
        <p:spPr bwMode="auto">
          <a:xfrm>
            <a:off x="4190383" y="5623577"/>
            <a:ext cx="51752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533400" indent="-533400">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lnSpc>
                <a:spcPct val="90000"/>
              </a:lnSpc>
              <a:spcBef>
                <a:spcPct val="0"/>
              </a:spcBef>
              <a:buFontTx/>
              <a:buNone/>
              <a:defRPr/>
            </a:pPr>
            <a:r>
              <a:rPr kumimoji="1" lang="zh-CN" altLang="en-US" sz="2800" b="1" dirty="0">
                <a:solidFill>
                  <a:schemeClr val="tx1"/>
                </a:solidFill>
                <a:latin typeface="+mn-ea"/>
                <a:ea typeface="+mn-ea"/>
              </a:rPr>
              <a:t>表</a:t>
            </a:r>
            <a:endParaRPr kumimoji="1" lang="en-US" altLang="zh-CN" sz="2800" b="1" dirty="0">
              <a:solidFill>
                <a:schemeClr val="tx1"/>
              </a:solidFill>
              <a:latin typeface="+mn-ea"/>
              <a:ea typeface="+mn-ea"/>
            </a:endParaRPr>
          </a:p>
        </p:txBody>
      </p:sp>
      <p:sp>
        <p:nvSpPr>
          <p:cNvPr id="40" name="Text Box 57">
            <a:extLst>
              <a:ext uri="{FF2B5EF4-FFF2-40B4-BE49-F238E27FC236}">
                <a16:creationId xmlns:a16="http://schemas.microsoft.com/office/drawing/2014/main" id="{5549A6FB-FA5D-4C90-A441-145D724D028E}"/>
              </a:ext>
            </a:extLst>
          </p:cNvPr>
          <p:cNvSpPr txBox="1">
            <a:spLocks noChangeArrowheads="1"/>
          </p:cNvSpPr>
          <p:nvPr/>
        </p:nvSpPr>
        <p:spPr bwMode="auto">
          <a:xfrm>
            <a:off x="4986877" y="6023789"/>
            <a:ext cx="1194693"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533400" indent="-533400">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lnSpc>
                <a:spcPct val="90000"/>
              </a:lnSpc>
              <a:spcBef>
                <a:spcPct val="0"/>
              </a:spcBef>
              <a:buFontTx/>
              <a:buNone/>
              <a:defRPr/>
            </a:pPr>
            <a:r>
              <a:rPr kumimoji="1" lang="zh-CN" altLang="en-US" sz="1800" b="1" dirty="0">
                <a:solidFill>
                  <a:schemeClr val="tx1"/>
                </a:solidFill>
                <a:latin typeface="+mn-ea"/>
                <a:ea typeface="+mn-ea"/>
              </a:rPr>
              <a:t>数据</a:t>
            </a:r>
            <a:endParaRPr kumimoji="1" lang="en-US" altLang="zh-CN" sz="1800" b="1" dirty="0">
              <a:solidFill>
                <a:schemeClr val="tx1"/>
              </a:solidFill>
              <a:latin typeface="+mn-ea"/>
              <a:ea typeface="+mn-ea"/>
            </a:endParaRPr>
          </a:p>
        </p:txBody>
      </p:sp>
      <p:sp>
        <p:nvSpPr>
          <p:cNvPr id="4" name="矩形 3">
            <a:extLst>
              <a:ext uri="{FF2B5EF4-FFF2-40B4-BE49-F238E27FC236}">
                <a16:creationId xmlns:a16="http://schemas.microsoft.com/office/drawing/2014/main" id="{0F47DCCC-0EDC-446E-A100-73FFC6016DCF}"/>
              </a:ext>
            </a:extLst>
          </p:cNvPr>
          <p:cNvSpPr/>
          <p:nvPr/>
        </p:nvSpPr>
        <p:spPr>
          <a:xfrm>
            <a:off x="957552" y="1484882"/>
            <a:ext cx="6915676" cy="1306640"/>
          </a:xfrm>
          <a:prstGeom prst="rect">
            <a:avLst/>
          </a:prstGeom>
        </p:spPr>
        <p:txBody>
          <a:bodyPr wrap="none">
            <a:spAutoFit/>
          </a:bodyPr>
          <a:lstStyle/>
          <a:p>
            <a:pPr eaLnBrk="1" hangingPunct="1">
              <a:lnSpc>
                <a:spcPct val="150000"/>
              </a:lnSpc>
              <a:defRPr/>
            </a:pPr>
            <a:r>
              <a:rPr kumimoji="1" lang="zh-CN" altLang="en-US" sz="2800" b="1" dirty="0">
                <a:latin typeface="+mn-ea"/>
              </a:rPr>
              <a:t>数据库系统</a:t>
            </a:r>
            <a:r>
              <a:rPr lang="en-US" altLang="zh-CN" sz="2800" dirty="0">
                <a:latin typeface="Tahoma" panose="020B0604030504040204" pitchFamily="34" charset="0"/>
              </a:rPr>
              <a:t>- Database System</a:t>
            </a:r>
          </a:p>
          <a:p>
            <a:pPr eaLnBrk="1" hangingPunct="1">
              <a:lnSpc>
                <a:spcPct val="150000"/>
              </a:lnSpc>
              <a:defRPr/>
            </a:pPr>
            <a:r>
              <a:rPr lang="en-US" altLang="zh-CN" sz="2800" dirty="0">
                <a:latin typeface="Tahoma" panose="020B0604030504040204" pitchFamily="34" charset="0"/>
              </a:rPr>
              <a:t>= </a:t>
            </a:r>
            <a:r>
              <a:rPr lang="zh-CN" altLang="en-US" sz="2800" dirty="0">
                <a:latin typeface="Tahoma" panose="020B0604030504040204" pitchFamily="34" charset="0"/>
              </a:rPr>
              <a:t>数据库 </a:t>
            </a:r>
            <a:r>
              <a:rPr lang="en-US" altLang="zh-CN" sz="2800" dirty="0">
                <a:latin typeface="Tahoma" panose="020B0604030504040204" pitchFamily="34" charset="0"/>
              </a:rPr>
              <a:t>+ </a:t>
            </a:r>
            <a:r>
              <a:rPr lang="zh-CN" altLang="en-US" sz="2800" dirty="0">
                <a:latin typeface="Tahoma" panose="020B0604030504040204" pitchFamily="34" charset="0"/>
              </a:rPr>
              <a:t>数据库管理系统</a:t>
            </a:r>
            <a:r>
              <a:rPr lang="en-US" altLang="zh-CN" sz="2800" dirty="0">
                <a:latin typeface="Tahoma" panose="020B0604030504040204" pitchFamily="34" charset="0"/>
              </a:rPr>
              <a:t> + </a:t>
            </a:r>
            <a:r>
              <a:rPr lang="zh-CN" altLang="en-US" sz="2800" dirty="0">
                <a:latin typeface="Tahoma" panose="020B0604030504040204" pitchFamily="34" charset="0"/>
              </a:rPr>
              <a:t>数据库应用</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3">
            <a:extLst>
              <a:ext uri="{FF2B5EF4-FFF2-40B4-BE49-F238E27FC236}">
                <a16:creationId xmlns:a16="http://schemas.microsoft.com/office/drawing/2014/main" id="{E96FB336-71C0-4A76-9FAA-DD86BD4EDDD3}"/>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161ED241-E956-4A43-B74E-C7B4522CFC3B}"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19</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17411" name="Rectangle 2">
            <a:extLst>
              <a:ext uri="{FF2B5EF4-FFF2-40B4-BE49-F238E27FC236}">
                <a16:creationId xmlns:a16="http://schemas.microsoft.com/office/drawing/2014/main" id="{1DD5C260-B78B-4A7D-ADBA-9A2F5D788F5F}"/>
              </a:ext>
            </a:extLst>
          </p:cNvPr>
          <p:cNvSpPr>
            <a:spLocks noGrp="1" noChangeArrowheads="1"/>
          </p:cNvSpPr>
          <p:nvPr>
            <p:ph type="title"/>
          </p:nvPr>
        </p:nvSpPr>
        <p:spPr>
          <a:xfrm>
            <a:off x="755650" y="0"/>
            <a:ext cx="8077200" cy="1058863"/>
          </a:xfrm>
        </p:spPr>
        <p:txBody>
          <a:bodyPr/>
          <a:lstStyle/>
          <a:p>
            <a:pPr eaLnBrk="1" hangingPunct="1"/>
            <a:r>
              <a:rPr lang="zh-CN" altLang="en-US" dirty="0">
                <a:solidFill>
                  <a:schemeClr val="accent2"/>
                </a:solidFill>
              </a:rPr>
              <a:t>安装</a:t>
            </a:r>
            <a:r>
              <a:rPr lang="en-US" altLang="zh-CN" dirty="0">
                <a:solidFill>
                  <a:schemeClr val="accent2"/>
                </a:solidFill>
              </a:rPr>
              <a:t>DBMS</a:t>
            </a:r>
          </a:p>
        </p:txBody>
      </p:sp>
      <p:sp>
        <p:nvSpPr>
          <p:cNvPr id="8196" name="Rectangle 3">
            <a:extLst>
              <a:ext uri="{FF2B5EF4-FFF2-40B4-BE49-F238E27FC236}">
                <a16:creationId xmlns:a16="http://schemas.microsoft.com/office/drawing/2014/main" id="{9A327453-BFC2-4F6C-A413-7D8931C4A5C7}"/>
              </a:ext>
            </a:extLst>
          </p:cNvPr>
          <p:cNvSpPr>
            <a:spLocks noGrp="1" noChangeArrowheads="1"/>
          </p:cNvSpPr>
          <p:nvPr>
            <p:ph type="body" idx="1"/>
          </p:nvPr>
        </p:nvSpPr>
        <p:spPr>
          <a:xfrm>
            <a:off x="730250" y="1196975"/>
            <a:ext cx="8435975" cy="5380038"/>
          </a:xfrm>
        </p:spPr>
        <p:txBody>
          <a:bodyPr/>
          <a:lstStyle/>
          <a:p>
            <a:pPr>
              <a:defRPr/>
            </a:pPr>
            <a:r>
              <a:rPr lang="en-US" altLang="zh-CN" b="1" dirty="0"/>
              <a:t>HSQLDB</a:t>
            </a:r>
          </a:p>
          <a:p>
            <a:pPr marL="0" indent="0">
              <a:buFontTx/>
              <a:buNone/>
              <a:defRPr/>
            </a:pPr>
            <a:r>
              <a:rPr lang="en-US" altLang="zh-CN" sz="2400" dirty="0"/>
              <a:t>HSQLDB (</a:t>
            </a:r>
            <a:r>
              <a:rPr lang="en-US" altLang="zh-CN" sz="2400" dirty="0" err="1"/>
              <a:t>HyperSQL</a:t>
            </a:r>
            <a:r>
              <a:rPr lang="en-US" altLang="zh-CN" sz="2400" dirty="0"/>
              <a:t> Database) is a relational database engine written in Java.</a:t>
            </a:r>
          </a:p>
          <a:p>
            <a:pPr>
              <a:defRPr/>
            </a:pPr>
            <a:r>
              <a:rPr lang="en-US" altLang="zh-CN" b="1" dirty="0"/>
              <a:t>MySQL</a:t>
            </a:r>
          </a:p>
          <a:p>
            <a:pPr marL="0" indent="0">
              <a:buFontTx/>
              <a:buNone/>
              <a:defRPr/>
            </a:pPr>
            <a:r>
              <a:rPr lang="en-US" altLang="zh-CN" sz="2400" dirty="0"/>
              <a:t>MySQL is the world's most popular open source database</a:t>
            </a:r>
          </a:p>
          <a:p>
            <a:pPr>
              <a:defRPr/>
            </a:pPr>
            <a:r>
              <a:rPr lang="en-US" altLang="zh-CN" b="1" dirty="0"/>
              <a:t>PostgreSQL</a:t>
            </a:r>
          </a:p>
          <a:p>
            <a:pPr marL="0" indent="0">
              <a:buFontTx/>
              <a:buNone/>
              <a:defRPr/>
            </a:pPr>
            <a:r>
              <a:rPr lang="en-US" altLang="zh-CN" sz="2400" dirty="0"/>
              <a:t>PostgreSQL is a powerful, open source object-relational database system</a:t>
            </a:r>
          </a:p>
        </p:txBody>
      </p:sp>
      <p:sp>
        <p:nvSpPr>
          <p:cNvPr id="17413" name="灯片编号占位符 3">
            <a:extLst>
              <a:ext uri="{FF2B5EF4-FFF2-40B4-BE49-F238E27FC236}">
                <a16:creationId xmlns:a16="http://schemas.microsoft.com/office/drawing/2014/main" id="{6516738C-47A9-42F7-9499-A3B4AEE18BD5}"/>
              </a:ext>
            </a:extLst>
          </p:cNvPr>
          <p:cNvSpPr txBox="1">
            <a:spLocks/>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spcBef>
                <a:spcPct val="0"/>
              </a:spcBef>
              <a:buFontTx/>
              <a:buNone/>
            </a:pPr>
            <a:fld id="{5D44B865-E78E-4A69-A819-180092657C78}" type="slidenum">
              <a:rPr lang="en-US" altLang="zh-CN" sz="1400">
                <a:solidFill>
                  <a:schemeClr val="tx1"/>
                </a:solidFill>
                <a:latin typeface="Times New Roman" panose="02020603050405020304" pitchFamily="18" charset="0"/>
                <a:ea typeface="宋体" panose="02010600030101010101" pitchFamily="2" charset="-122"/>
              </a:rPr>
              <a:pPr eaLnBrk="1" hangingPunct="1">
                <a:spcBef>
                  <a:spcPct val="0"/>
                </a:spcBef>
                <a:buFontTx/>
                <a:buNone/>
              </a:pPr>
              <a:t>19</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2" name="文本框 1">
            <a:extLst>
              <a:ext uri="{FF2B5EF4-FFF2-40B4-BE49-F238E27FC236}">
                <a16:creationId xmlns:a16="http://schemas.microsoft.com/office/drawing/2014/main" id="{B27FF757-ADE6-4A77-8F32-829BE21DE46E}"/>
              </a:ext>
            </a:extLst>
          </p:cNvPr>
          <p:cNvSpPr txBox="1"/>
          <p:nvPr/>
        </p:nvSpPr>
        <p:spPr>
          <a:xfrm>
            <a:off x="773219" y="5229200"/>
            <a:ext cx="8263278" cy="1131848"/>
          </a:xfrm>
          <a:prstGeom prst="rect">
            <a:avLst/>
          </a:prstGeom>
          <a:noFill/>
        </p:spPr>
        <p:txBody>
          <a:bodyPr wrap="square" rtlCol="0">
            <a:spAutoFit/>
          </a:bodyPr>
          <a:lstStyle/>
          <a:p>
            <a:pPr>
              <a:lnSpc>
                <a:spcPct val="150000"/>
              </a:lnSpc>
            </a:pPr>
            <a:r>
              <a:rPr lang="zh-CN" altLang="en-US" sz="2400" dirty="0">
                <a:solidFill>
                  <a:srgbClr val="FF0000"/>
                </a:solidFill>
              </a:rPr>
              <a:t>数据库管理系统</a:t>
            </a:r>
            <a:r>
              <a:rPr lang="en-US" altLang="zh-CN" sz="2400" dirty="0">
                <a:solidFill>
                  <a:srgbClr val="FF0000"/>
                </a:solidFill>
              </a:rPr>
              <a:t>DBMS</a:t>
            </a:r>
            <a:r>
              <a:rPr lang="zh-CN" altLang="en-US" sz="2400" dirty="0">
                <a:solidFill>
                  <a:srgbClr val="FF0000"/>
                </a:solidFill>
              </a:rPr>
              <a:t> </a:t>
            </a:r>
            <a:endParaRPr lang="en-US" altLang="zh-CN" sz="2400" dirty="0">
              <a:solidFill>
                <a:srgbClr val="FF0000"/>
              </a:solidFill>
            </a:endParaRPr>
          </a:p>
          <a:p>
            <a:pPr>
              <a:lnSpc>
                <a:spcPct val="150000"/>
              </a:lnSpc>
            </a:pPr>
            <a:r>
              <a:rPr lang="en-US" altLang="zh-CN" sz="2400" dirty="0">
                <a:solidFill>
                  <a:srgbClr val="FF0000"/>
                </a:solidFill>
              </a:rPr>
              <a:t>=</a:t>
            </a:r>
            <a:r>
              <a:rPr lang="zh-CN" altLang="en-US" sz="2400" dirty="0">
                <a:solidFill>
                  <a:srgbClr val="FF0000"/>
                </a:solidFill>
              </a:rPr>
              <a:t> </a:t>
            </a:r>
            <a:r>
              <a:rPr lang="en-US" altLang="zh-CN" sz="2400" dirty="0">
                <a:solidFill>
                  <a:srgbClr val="FF0000"/>
                </a:solidFill>
              </a:rPr>
              <a:t>DB</a:t>
            </a:r>
            <a:r>
              <a:rPr lang="zh-CN" altLang="en-US" sz="2400" dirty="0">
                <a:solidFill>
                  <a:srgbClr val="FF0000"/>
                </a:solidFill>
              </a:rPr>
              <a:t> </a:t>
            </a:r>
            <a:r>
              <a:rPr lang="en-US" altLang="zh-CN" sz="2400" dirty="0">
                <a:solidFill>
                  <a:srgbClr val="FF0000"/>
                </a:solidFill>
              </a:rPr>
              <a:t>Server</a:t>
            </a: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 </a:t>
            </a:r>
            <a:r>
              <a:rPr lang="en-US" altLang="zh-CN" sz="2400" dirty="0">
                <a:solidFill>
                  <a:srgbClr val="FF0000"/>
                </a:solidFill>
              </a:rPr>
              <a:t>DBA</a:t>
            </a:r>
            <a:r>
              <a:rPr lang="zh-CN" altLang="en-US" sz="2400" dirty="0">
                <a:solidFill>
                  <a:srgbClr val="FF0000"/>
                </a:solidFill>
              </a:rPr>
              <a:t> </a:t>
            </a:r>
            <a:r>
              <a:rPr lang="en-US" altLang="zh-CN" sz="2400" dirty="0">
                <a:solidFill>
                  <a:srgbClr val="FF0000"/>
                </a:solidFill>
              </a:rPr>
              <a:t>Tool</a:t>
            </a: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 </a:t>
            </a:r>
            <a:r>
              <a:rPr lang="en-US" altLang="zh-CN" sz="2400" dirty="0">
                <a:solidFill>
                  <a:srgbClr val="FF0000"/>
                </a:solidFill>
              </a:rPr>
              <a:t>Client Tool + Other Tools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5BBC9C24-90A0-4EE7-89E4-B8CA5A7CC9A4}"/>
              </a:ext>
            </a:extLst>
          </p:cNvPr>
          <p:cNvSpPr>
            <a:spLocks noGrp="1" noChangeArrowheads="1"/>
          </p:cNvSpPr>
          <p:nvPr>
            <p:ph type="title"/>
          </p:nvPr>
        </p:nvSpPr>
        <p:spPr/>
        <p:txBody>
          <a:bodyPr/>
          <a:lstStyle/>
          <a:p>
            <a:r>
              <a:rPr lang="zh-CN" altLang="en-US"/>
              <a:t>课程时间、地点与教材</a:t>
            </a:r>
          </a:p>
        </p:txBody>
      </p:sp>
      <p:sp>
        <p:nvSpPr>
          <p:cNvPr id="3" name="内容占位符 2">
            <a:extLst>
              <a:ext uri="{FF2B5EF4-FFF2-40B4-BE49-F238E27FC236}">
                <a16:creationId xmlns:a16="http://schemas.microsoft.com/office/drawing/2014/main" id="{53E32FEA-C3FA-4985-9EB0-C922F4EBDBD3}"/>
              </a:ext>
            </a:extLst>
          </p:cNvPr>
          <p:cNvSpPr>
            <a:spLocks noGrp="1"/>
          </p:cNvSpPr>
          <p:nvPr>
            <p:ph idx="1"/>
          </p:nvPr>
        </p:nvSpPr>
        <p:spPr>
          <a:xfrm>
            <a:off x="628650" y="1258888"/>
            <a:ext cx="7886700" cy="5599112"/>
          </a:xfrm>
        </p:spPr>
        <p:txBody>
          <a:bodyPr>
            <a:normAutofit lnSpcReduction="10000"/>
          </a:bodyPr>
          <a:lstStyle/>
          <a:p>
            <a:pPr>
              <a:lnSpc>
                <a:spcPct val="110000"/>
              </a:lnSpc>
              <a:buFont typeface="Wingdings" panose="05000000000000000000" pitchFamily="2" charset="2"/>
              <a:buChar char="p"/>
              <a:defRPr/>
            </a:pPr>
            <a:r>
              <a:rPr lang="zh-CN" altLang="en-US" b="1" dirty="0"/>
              <a:t>时间</a:t>
            </a:r>
            <a:endParaRPr lang="en-US" altLang="zh-CN" b="1" dirty="0"/>
          </a:p>
          <a:p>
            <a:pPr marL="0" indent="0">
              <a:lnSpc>
                <a:spcPct val="110000"/>
              </a:lnSpc>
              <a:buFontTx/>
              <a:buNone/>
              <a:defRPr/>
            </a:pPr>
            <a:r>
              <a:rPr lang="zh-CN" altLang="en-US" dirty="0"/>
              <a:t>周二上午第二大节</a:t>
            </a:r>
            <a:endParaRPr lang="en-US" altLang="zh-CN" dirty="0"/>
          </a:p>
          <a:p>
            <a:pPr marL="0" indent="0">
              <a:lnSpc>
                <a:spcPct val="110000"/>
              </a:lnSpc>
              <a:buFontTx/>
              <a:buNone/>
              <a:defRPr/>
            </a:pPr>
            <a:r>
              <a:rPr lang="zh-CN" altLang="en-US" dirty="0"/>
              <a:t>（</a:t>
            </a:r>
            <a:r>
              <a:rPr lang="en-US" altLang="zh-CN" dirty="0"/>
              <a:t>9:50-12:15</a:t>
            </a:r>
            <a:r>
              <a:rPr lang="zh-CN" altLang="en-US" dirty="0"/>
              <a:t>）</a:t>
            </a:r>
            <a:endParaRPr lang="en-US" altLang="zh-CN" dirty="0"/>
          </a:p>
          <a:p>
            <a:pPr marL="0" indent="0">
              <a:lnSpc>
                <a:spcPct val="110000"/>
              </a:lnSpc>
              <a:buFontTx/>
              <a:buNone/>
              <a:defRPr/>
            </a:pPr>
            <a:r>
              <a:rPr lang="zh-CN" altLang="en-US" dirty="0"/>
              <a:t>共</a:t>
            </a:r>
            <a:r>
              <a:rPr lang="en-US" altLang="zh-CN" dirty="0"/>
              <a:t>3</a:t>
            </a:r>
            <a:r>
              <a:rPr lang="zh-CN" altLang="en-US" dirty="0"/>
              <a:t>小节</a:t>
            </a:r>
            <a:endParaRPr lang="en-US" altLang="zh-CN" dirty="0"/>
          </a:p>
          <a:p>
            <a:pPr>
              <a:lnSpc>
                <a:spcPct val="110000"/>
              </a:lnSpc>
              <a:buFont typeface="Wingdings" panose="05000000000000000000" pitchFamily="2" charset="2"/>
              <a:buChar char="p"/>
              <a:defRPr/>
            </a:pPr>
            <a:r>
              <a:rPr lang="zh-CN" altLang="en-US" b="1" dirty="0"/>
              <a:t>地点</a:t>
            </a:r>
            <a:endParaRPr lang="en-US" altLang="zh-CN" b="1" dirty="0"/>
          </a:p>
          <a:p>
            <a:pPr marL="0" indent="0">
              <a:lnSpc>
                <a:spcPct val="110000"/>
              </a:lnSpc>
              <a:buFontTx/>
              <a:buNone/>
              <a:defRPr/>
            </a:pPr>
            <a:r>
              <a:rPr lang="zh-CN" altLang="en-US" dirty="0"/>
              <a:t>六教</a:t>
            </a:r>
            <a:r>
              <a:rPr lang="en-US" altLang="zh-CN" dirty="0"/>
              <a:t>6A117</a:t>
            </a:r>
          </a:p>
          <a:p>
            <a:pPr>
              <a:lnSpc>
                <a:spcPct val="110000"/>
              </a:lnSpc>
              <a:buFont typeface="Wingdings" panose="05000000000000000000" pitchFamily="2" charset="2"/>
              <a:buChar char="p"/>
              <a:defRPr/>
            </a:pPr>
            <a:r>
              <a:rPr lang="zh-CN" altLang="en-US" b="1" dirty="0"/>
              <a:t>教材</a:t>
            </a:r>
          </a:p>
          <a:p>
            <a:pPr marL="0" indent="0">
              <a:lnSpc>
                <a:spcPct val="110000"/>
              </a:lnSpc>
              <a:buFontTx/>
              <a:buNone/>
              <a:defRPr/>
            </a:pPr>
            <a:r>
              <a:rPr lang="en-US" altLang="zh-CN" b="1" dirty="0">
                <a:ea typeface="ＭＳ Ｐゴシック" panose="020B0600070205080204" pitchFamily="34" charset="-128"/>
              </a:rPr>
              <a:t>Database System Concepts</a:t>
            </a:r>
            <a:r>
              <a:rPr lang="en-US" altLang="zh-CN" dirty="0">
                <a:ea typeface="ＭＳ Ｐゴシック" panose="020B0600070205080204" pitchFamily="34" charset="-128"/>
              </a:rPr>
              <a:t>(</a:t>
            </a:r>
            <a:r>
              <a:rPr lang="en-US" altLang="zh-CN" b="1" dirty="0">
                <a:ea typeface="ＭＳ Ｐゴシック" panose="020B0600070205080204" pitchFamily="34" charset="-128"/>
              </a:rPr>
              <a:t>7th Edition</a:t>
            </a:r>
            <a:r>
              <a:rPr lang="en-US" altLang="zh-CN" dirty="0">
                <a:ea typeface="ＭＳ Ｐゴシック" panose="020B0600070205080204" pitchFamily="34" charset="-128"/>
              </a:rPr>
              <a:t>)</a:t>
            </a:r>
          </a:p>
          <a:p>
            <a:pPr marL="0" indent="0">
              <a:lnSpc>
                <a:spcPct val="110000"/>
              </a:lnSpc>
              <a:buFontTx/>
              <a:buNone/>
              <a:defRPr/>
            </a:pPr>
            <a:r>
              <a:rPr lang="zh-CN" altLang="en-US" dirty="0">
                <a:ea typeface="ＭＳ Ｐゴシック" panose="020B0600070205080204" pitchFamily="34" charset="-128"/>
              </a:rPr>
              <a:t>数据库系统概念，应用最广泛的教材</a:t>
            </a:r>
            <a:endParaRPr lang="en-US" altLang="zh-CN" dirty="0"/>
          </a:p>
        </p:txBody>
      </p:sp>
      <p:pic>
        <p:nvPicPr>
          <p:cNvPr id="5124" name="图片 1">
            <a:extLst>
              <a:ext uri="{FF2B5EF4-FFF2-40B4-BE49-F238E27FC236}">
                <a16:creationId xmlns:a16="http://schemas.microsoft.com/office/drawing/2014/main" id="{8C1A21B2-0B33-4468-8E53-129A4959D6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0312" t="12199" r="31888" b="6601"/>
          <a:stretch>
            <a:fillRect/>
          </a:stretch>
        </p:blipFill>
        <p:spPr bwMode="auto">
          <a:xfrm>
            <a:off x="4932363" y="1277938"/>
            <a:ext cx="3455987"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3">
            <a:extLst>
              <a:ext uri="{FF2B5EF4-FFF2-40B4-BE49-F238E27FC236}">
                <a16:creationId xmlns:a16="http://schemas.microsoft.com/office/drawing/2014/main" id="{5B096E36-6C7A-4ECC-8AAE-6A3FC43F0A71}"/>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E910A786-1FA2-438E-91D2-09E96DBB26D1}"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20</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21507" name="Rectangle 2">
            <a:extLst>
              <a:ext uri="{FF2B5EF4-FFF2-40B4-BE49-F238E27FC236}">
                <a16:creationId xmlns:a16="http://schemas.microsoft.com/office/drawing/2014/main" id="{7B7A606D-435A-4B80-A92A-2F556DF4F9FE}"/>
              </a:ext>
            </a:extLst>
          </p:cNvPr>
          <p:cNvSpPr>
            <a:spLocks noGrp="1" noChangeArrowheads="1"/>
          </p:cNvSpPr>
          <p:nvPr>
            <p:ph type="title"/>
          </p:nvPr>
        </p:nvSpPr>
        <p:spPr/>
        <p:txBody>
          <a:bodyPr/>
          <a:lstStyle/>
          <a:p>
            <a:pPr eaLnBrk="1" hangingPunct="1"/>
            <a:r>
              <a:rPr lang="en-US" altLang="zh-CN"/>
              <a:t>Main Contents</a:t>
            </a:r>
          </a:p>
        </p:txBody>
      </p:sp>
      <p:sp>
        <p:nvSpPr>
          <p:cNvPr id="21508" name="Rectangle 3">
            <a:extLst>
              <a:ext uri="{FF2B5EF4-FFF2-40B4-BE49-F238E27FC236}">
                <a16:creationId xmlns:a16="http://schemas.microsoft.com/office/drawing/2014/main" id="{3AF188A3-3CB7-4738-8B48-B4D0505FD54C}"/>
              </a:ext>
            </a:extLst>
          </p:cNvPr>
          <p:cNvSpPr>
            <a:spLocks noGrp="1" noChangeArrowheads="1"/>
          </p:cNvSpPr>
          <p:nvPr>
            <p:ph type="body" idx="1"/>
          </p:nvPr>
        </p:nvSpPr>
        <p:spPr>
          <a:xfrm>
            <a:off x="827088" y="1323975"/>
            <a:ext cx="7921625" cy="5534025"/>
          </a:xfrm>
        </p:spPr>
        <p:txBody>
          <a:bodyPr/>
          <a:lstStyle/>
          <a:p>
            <a:pPr marL="609600" indent="-609600" eaLnBrk="1" hangingPunct="1">
              <a:buClr>
                <a:schemeClr val="tx1"/>
              </a:buClr>
              <a:buFont typeface="Wingdings" panose="05000000000000000000" pitchFamily="2" charset="2"/>
              <a:buAutoNum type="arabicPeriod"/>
            </a:pPr>
            <a:r>
              <a:rPr lang="zh-CN" altLang="en-US" dirty="0"/>
              <a:t>基本概念</a:t>
            </a:r>
            <a:endParaRPr lang="en-US" altLang="zh-CN" dirty="0"/>
          </a:p>
          <a:p>
            <a:pPr marL="609600" indent="-609600" eaLnBrk="1" hangingPunct="1">
              <a:buClr>
                <a:schemeClr val="tx1"/>
              </a:buClr>
              <a:buFont typeface="Wingdings" panose="05000000000000000000" pitchFamily="2" charset="2"/>
              <a:buAutoNum type="arabicPeriod"/>
            </a:pPr>
            <a:r>
              <a:rPr lang="zh-CN" altLang="en-US" b="1" dirty="0"/>
              <a:t>为什么发明数据库</a:t>
            </a:r>
            <a:r>
              <a:rPr lang="en-US" altLang="zh-CN" b="1" dirty="0"/>
              <a:t>?</a:t>
            </a:r>
          </a:p>
          <a:p>
            <a:pPr marL="609600" indent="-609600" eaLnBrk="1" hangingPunct="1">
              <a:buClr>
                <a:schemeClr val="tx1"/>
              </a:buClr>
              <a:buFont typeface="Wingdings" panose="05000000000000000000" pitchFamily="2" charset="2"/>
              <a:buAutoNum type="arabicPeriod"/>
            </a:pPr>
            <a:r>
              <a:rPr lang="zh-CN" altLang="en-US" dirty="0"/>
              <a:t>三层抽象与数据模型</a:t>
            </a:r>
            <a:endParaRPr lang="en-US" altLang="zh-CN" dirty="0"/>
          </a:p>
          <a:p>
            <a:pPr marL="609600" indent="-609600" eaLnBrk="1" hangingPunct="1">
              <a:buClr>
                <a:schemeClr val="tx1"/>
              </a:buClr>
              <a:buFont typeface="Wingdings" panose="05000000000000000000" pitchFamily="2" charset="2"/>
              <a:buAutoNum type="arabicPeriod"/>
            </a:pPr>
            <a:r>
              <a:rPr lang="zh-CN" altLang="en-US" dirty="0"/>
              <a:t>数据库访问语言</a:t>
            </a:r>
            <a:endParaRPr lang="en-US" altLang="zh-CN" dirty="0"/>
          </a:p>
          <a:p>
            <a:pPr marL="609600" indent="-609600" eaLnBrk="1" hangingPunct="1">
              <a:buClr>
                <a:schemeClr val="tx1"/>
              </a:buClr>
              <a:buFont typeface="Wingdings" panose="05000000000000000000" pitchFamily="2" charset="2"/>
              <a:buAutoNum type="arabicPeriod"/>
            </a:pPr>
            <a:r>
              <a:rPr lang="zh-CN" altLang="en-US" dirty="0"/>
              <a:t>数据库管理系统架构</a:t>
            </a:r>
            <a:endParaRPr lang="en-US" altLang="zh-CN" dirty="0"/>
          </a:p>
          <a:p>
            <a:pPr marL="609600" indent="-609600" eaLnBrk="1" hangingPunct="1">
              <a:buClr>
                <a:schemeClr val="tx1"/>
              </a:buClr>
              <a:buFont typeface="Wingdings" panose="05000000000000000000" pitchFamily="2" charset="2"/>
              <a:buAutoNum type="arabicPeriod"/>
            </a:pPr>
            <a:r>
              <a:rPr lang="zh-CN" altLang="en-US" dirty="0"/>
              <a:t>数据库用户角色及其职责</a:t>
            </a:r>
            <a:endParaRPr lang="en-US" altLang="zh-CN" dirty="0"/>
          </a:p>
          <a:p>
            <a:pPr marL="609600" indent="-609600" eaLnBrk="1" hangingPunct="1">
              <a:buClr>
                <a:schemeClr val="tx1"/>
              </a:buClr>
              <a:buFont typeface="Wingdings" panose="05000000000000000000" pitchFamily="2" charset="2"/>
              <a:buAutoNum type="arabicPeriod"/>
            </a:pPr>
            <a:r>
              <a:rPr lang="zh-CN" altLang="en-US" dirty="0"/>
              <a:t>结语</a:t>
            </a:r>
            <a:endParaRPr lang="en-US" altLang="zh-C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3">
            <a:extLst>
              <a:ext uri="{FF2B5EF4-FFF2-40B4-BE49-F238E27FC236}">
                <a16:creationId xmlns:a16="http://schemas.microsoft.com/office/drawing/2014/main" id="{48E86F57-C40A-40BE-A884-3FEA1EF15426}"/>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DB7BE6D1-F0A4-4450-A7D0-DD206AF802BA}"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21</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22531" name="Rectangle 2">
            <a:extLst>
              <a:ext uri="{FF2B5EF4-FFF2-40B4-BE49-F238E27FC236}">
                <a16:creationId xmlns:a16="http://schemas.microsoft.com/office/drawing/2014/main" id="{2CD65DAE-6E29-44E1-AAF3-98873940F174}"/>
              </a:ext>
            </a:extLst>
          </p:cNvPr>
          <p:cNvSpPr>
            <a:spLocks noGrp="1" noChangeArrowheads="1"/>
          </p:cNvSpPr>
          <p:nvPr>
            <p:ph type="title"/>
          </p:nvPr>
        </p:nvSpPr>
        <p:spPr>
          <a:xfrm>
            <a:off x="0" y="115888"/>
            <a:ext cx="9144000" cy="1143000"/>
          </a:xfrm>
        </p:spPr>
        <p:txBody>
          <a:bodyPr/>
          <a:lstStyle/>
          <a:p>
            <a:pPr marL="838200" indent="-838200" eaLnBrk="1" hangingPunct="1"/>
            <a:r>
              <a:rPr lang="zh-CN" altLang="en-US" dirty="0"/>
              <a:t>早期数据应用都构建在文件系统上</a:t>
            </a:r>
            <a:endParaRPr lang="en-US" altLang="zh-CN" dirty="0"/>
          </a:p>
        </p:txBody>
      </p:sp>
      <p:sp>
        <p:nvSpPr>
          <p:cNvPr id="22532" name="Rectangle 3">
            <a:extLst>
              <a:ext uri="{FF2B5EF4-FFF2-40B4-BE49-F238E27FC236}">
                <a16:creationId xmlns:a16="http://schemas.microsoft.com/office/drawing/2014/main" id="{58E3BFAD-EC8E-4EE8-BEE4-FE91E7DCE65E}"/>
              </a:ext>
            </a:extLst>
          </p:cNvPr>
          <p:cNvSpPr>
            <a:spLocks noGrp="1" noChangeArrowheads="1"/>
          </p:cNvSpPr>
          <p:nvPr>
            <p:ph type="body" idx="1"/>
          </p:nvPr>
        </p:nvSpPr>
        <p:spPr>
          <a:xfrm>
            <a:off x="395288" y="855663"/>
            <a:ext cx="8569325" cy="6002337"/>
          </a:xfrm>
        </p:spPr>
        <p:txBody>
          <a:bodyPr/>
          <a:lstStyle/>
          <a:p>
            <a:pPr eaLnBrk="1" hangingPunct="1"/>
            <a:endParaRPr lang="en-US" altLang="zh-CN" dirty="0"/>
          </a:p>
          <a:p>
            <a:pPr eaLnBrk="1" hangingPunct="1"/>
            <a:r>
              <a:rPr lang="en-US" altLang="zh-CN" b="1" dirty="0">
                <a:solidFill>
                  <a:srgbClr val="CC3300"/>
                </a:solidFill>
              </a:rPr>
              <a:t>data-centric applications</a:t>
            </a:r>
            <a:r>
              <a:rPr lang="en-US" altLang="zh-CN" dirty="0"/>
              <a:t> were built on top of file systems</a:t>
            </a:r>
          </a:p>
          <a:p>
            <a:pPr lvl="1" eaLnBrk="1" hangingPunct="1"/>
            <a:endParaRPr lang="en-US" altLang="zh-CN" dirty="0"/>
          </a:p>
        </p:txBody>
      </p:sp>
      <p:pic>
        <p:nvPicPr>
          <p:cNvPr id="22533" name="图片 1">
            <a:extLst>
              <a:ext uri="{FF2B5EF4-FFF2-40B4-BE49-F238E27FC236}">
                <a16:creationId xmlns:a16="http://schemas.microsoft.com/office/drawing/2014/main" id="{391C24F7-D0C5-41D4-89F4-9F4728361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010" t="1474" r="990" b="52946"/>
          <a:stretch>
            <a:fillRect/>
          </a:stretch>
        </p:blipFill>
        <p:spPr bwMode="auto">
          <a:xfrm>
            <a:off x="611188" y="3213100"/>
            <a:ext cx="82296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3">
            <a:extLst>
              <a:ext uri="{FF2B5EF4-FFF2-40B4-BE49-F238E27FC236}">
                <a16:creationId xmlns:a16="http://schemas.microsoft.com/office/drawing/2014/main" id="{94C2EE4C-DA50-4785-B690-8FDD13E44D63}"/>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8A594D2C-D910-46CE-96D2-1F0A9063D1D2}"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22</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23555" name="Rectangle 2">
            <a:extLst>
              <a:ext uri="{FF2B5EF4-FFF2-40B4-BE49-F238E27FC236}">
                <a16:creationId xmlns:a16="http://schemas.microsoft.com/office/drawing/2014/main" id="{F8D50446-A914-4D16-A735-BDABE6FF424B}"/>
              </a:ext>
            </a:extLst>
          </p:cNvPr>
          <p:cNvSpPr>
            <a:spLocks noGrp="1" noChangeArrowheads="1"/>
          </p:cNvSpPr>
          <p:nvPr>
            <p:ph type="title"/>
          </p:nvPr>
        </p:nvSpPr>
        <p:spPr>
          <a:xfrm>
            <a:off x="0" y="44450"/>
            <a:ext cx="9144000" cy="1143000"/>
          </a:xfrm>
        </p:spPr>
        <p:txBody>
          <a:bodyPr/>
          <a:lstStyle/>
          <a:p>
            <a:pPr eaLnBrk="1" hangingPunct="1"/>
            <a:r>
              <a:rPr lang="zh-CN" altLang="en-US" sz="4000"/>
              <a:t>文件系统的缺点</a:t>
            </a:r>
            <a:endParaRPr lang="en-US" altLang="zh-CN" sz="4000"/>
          </a:p>
        </p:txBody>
      </p:sp>
      <p:sp>
        <p:nvSpPr>
          <p:cNvPr id="23556" name="Rectangle 3">
            <a:extLst>
              <a:ext uri="{FF2B5EF4-FFF2-40B4-BE49-F238E27FC236}">
                <a16:creationId xmlns:a16="http://schemas.microsoft.com/office/drawing/2014/main" id="{8C265E0B-18F2-46F8-A5EC-CB8BF7DF5584}"/>
              </a:ext>
            </a:extLst>
          </p:cNvPr>
          <p:cNvSpPr>
            <a:spLocks noGrp="1" noChangeArrowheads="1"/>
          </p:cNvSpPr>
          <p:nvPr>
            <p:ph type="body" idx="1"/>
          </p:nvPr>
        </p:nvSpPr>
        <p:spPr>
          <a:xfrm>
            <a:off x="395288" y="855663"/>
            <a:ext cx="8569325" cy="6002337"/>
          </a:xfrm>
        </p:spPr>
        <p:txBody>
          <a:bodyPr/>
          <a:lstStyle/>
          <a:p>
            <a:pPr marL="609600" indent="-609600" eaLnBrk="1" hangingPunct="1"/>
            <a:endParaRPr lang="en-US" altLang="zh-CN"/>
          </a:p>
          <a:p>
            <a:pPr marL="609600" indent="-609600" eaLnBrk="1" hangingPunct="1">
              <a:buFontTx/>
              <a:buNone/>
            </a:pPr>
            <a:r>
              <a:rPr lang="en-US" altLang="zh-CN"/>
              <a:t>1. Data redundancy and inconsistency</a:t>
            </a:r>
          </a:p>
          <a:p>
            <a:pPr marL="990600" lvl="1" indent="-533400" eaLnBrk="1" hangingPunct="1"/>
            <a:r>
              <a:rPr lang="en-US" altLang="zh-CN"/>
              <a:t>Multiple file formats, duplication of information in different files</a:t>
            </a:r>
          </a:p>
          <a:p>
            <a:pPr marL="990600" lvl="1" indent="-533400" eaLnBrk="1" hangingPunct="1"/>
            <a:r>
              <a:rPr lang="en-US" altLang="zh-CN"/>
              <a:t>if a student has a double major (say, music and mathematics), address and telephone number of students may saved in</a:t>
            </a:r>
          </a:p>
          <a:p>
            <a:pPr marL="990600" lvl="1" indent="-533400" eaLnBrk="1" hangingPunct="1">
              <a:buFontTx/>
              <a:buNone/>
            </a:pPr>
            <a:r>
              <a:rPr lang="en-US" altLang="zh-CN"/>
              <a:t>	</a:t>
            </a:r>
            <a:r>
              <a:rPr lang="en-US" altLang="zh-CN" b="1"/>
              <a:t>Music department data file </a:t>
            </a:r>
            <a:r>
              <a:rPr lang="en-US" altLang="zh-CN"/>
              <a:t>or</a:t>
            </a:r>
          </a:p>
          <a:p>
            <a:pPr marL="990600" lvl="1" indent="-533400" eaLnBrk="1" hangingPunct="1">
              <a:buFontTx/>
              <a:buNone/>
            </a:pPr>
            <a:r>
              <a:rPr lang="en-US" altLang="zh-CN"/>
              <a:t>	</a:t>
            </a:r>
            <a:r>
              <a:rPr lang="en-US" altLang="zh-CN" b="1"/>
              <a:t>Mathematics Department data file</a:t>
            </a:r>
          </a:p>
          <a:p>
            <a:pPr marL="990600" lvl="1" indent="-533400" eaLnBrk="1" hangingPunct="1"/>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3">
            <a:extLst>
              <a:ext uri="{FF2B5EF4-FFF2-40B4-BE49-F238E27FC236}">
                <a16:creationId xmlns:a16="http://schemas.microsoft.com/office/drawing/2014/main" id="{2F72304A-5948-4849-BC4F-9F42CA0C6F31}"/>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5D26D92E-FBE7-47FE-8D46-2EB48DE008EB}"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23</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24579" name="Rectangle 2">
            <a:extLst>
              <a:ext uri="{FF2B5EF4-FFF2-40B4-BE49-F238E27FC236}">
                <a16:creationId xmlns:a16="http://schemas.microsoft.com/office/drawing/2014/main" id="{28802B2E-3E80-48E0-9BA3-FEA183408800}"/>
              </a:ext>
            </a:extLst>
          </p:cNvPr>
          <p:cNvSpPr>
            <a:spLocks noGrp="1" noChangeArrowheads="1"/>
          </p:cNvSpPr>
          <p:nvPr>
            <p:ph type="title"/>
          </p:nvPr>
        </p:nvSpPr>
        <p:spPr>
          <a:xfrm>
            <a:off x="0" y="155575"/>
            <a:ext cx="9144000" cy="896938"/>
          </a:xfrm>
        </p:spPr>
        <p:txBody>
          <a:bodyPr/>
          <a:lstStyle/>
          <a:p>
            <a:pPr marL="838200" indent="-838200" eaLnBrk="1" hangingPunct="1"/>
            <a:r>
              <a:rPr lang="zh-CN" altLang="en-US" sz="4000"/>
              <a:t>文件系统的缺点</a:t>
            </a:r>
            <a:r>
              <a:rPr lang="en-US" altLang="zh-CN" sz="4000"/>
              <a:t>(c1)</a:t>
            </a:r>
          </a:p>
        </p:txBody>
      </p:sp>
      <p:sp>
        <p:nvSpPr>
          <p:cNvPr id="24580" name="Rectangle 3">
            <a:extLst>
              <a:ext uri="{FF2B5EF4-FFF2-40B4-BE49-F238E27FC236}">
                <a16:creationId xmlns:a16="http://schemas.microsoft.com/office/drawing/2014/main" id="{96522E0F-32EE-492D-A070-B91377CB4C3C}"/>
              </a:ext>
            </a:extLst>
          </p:cNvPr>
          <p:cNvSpPr>
            <a:spLocks noGrp="1" noChangeArrowheads="1"/>
          </p:cNvSpPr>
          <p:nvPr>
            <p:ph type="body" idx="1"/>
          </p:nvPr>
        </p:nvSpPr>
        <p:spPr>
          <a:xfrm>
            <a:off x="250825" y="1182688"/>
            <a:ext cx="8642350" cy="5675312"/>
          </a:xfrm>
        </p:spPr>
        <p:txBody>
          <a:bodyPr/>
          <a:lstStyle/>
          <a:p>
            <a:pPr marL="0" indent="0" eaLnBrk="1" hangingPunct="1">
              <a:buFontTx/>
              <a:buNone/>
            </a:pPr>
            <a:r>
              <a:rPr lang="en-US" altLang="zh-CN"/>
              <a:t>2. Difficulty in accessing data </a:t>
            </a:r>
          </a:p>
          <a:p>
            <a:pPr lvl="1"/>
            <a:r>
              <a:rPr lang="en-US" altLang="zh-CN"/>
              <a:t>A university clerk needs to find out the names of all students who live within a particular postal-code area.</a:t>
            </a:r>
          </a:p>
          <a:p>
            <a:pPr lvl="1" eaLnBrk="1" hangingPunct="1"/>
            <a:r>
              <a:rPr lang="en-US" altLang="zh-CN"/>
              <a:t>Need to write a new program to carry out each new task</a:t>
            </a:r>
          </a:p>
          <a:p>
            <a:pPr marL="0" indent="0" eaLnBrk="1" hangingPunct="1">
              <a:buFontTx/>
              <a:buNone/>
            </a:pPr>
            <a:r>
              <a:rPr lang="en-US" altLang="zh-CN"/>
              <a:t>3. Data isolation</a:t>
            </a:r>
          </a:p>
          <a:p>
            <a:pPr lvl="1"/>
            <a:r>
              <a:rPr lang="en-US" altLang="zh-CN"/>
              <a:t>Because data are scattered in various files, and files may be in different formats</a:t>
            </a:r>
          </a:p>
          <a:p>
            <a:pPr lvl="2"/>
            <a:r>
              <a:rPr lang="en-US" altLang="zh-CN"/>
              <a:t>writing new application programs to retrieve the address and telephone number of students in all departments is difficult</a:t>
            </a:r>
          </a:p>
          <a:p>
            <a:pPr lvl="1"/>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a:extLst>
              <a:ext uri="{FF2B5EF4-FFF2-40B4-BE49-F238E27FC236}">
                <a16:creationId xmlns:a16="http://schemas.microsoft.com/office/drawing/2014/main" id="{4C468D94-1796-49F9-B901-2DCB094FE30F}"/>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7538EDD7-A77D-4189-B64D-F4083CC59F7A}"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24</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25603" name="Rectangle 2">
            <a:extLst>
              <a:ext uri="{FF2B5EF4-FFF2-40B4-BE49-F238E27FC236}">
                <a16:creationId xmlns:a16="http://schemas.microsoft.com/office/drawing/2014/main" id="{464B787E-A9D0-4D6F-BBAF-AD98009BA357}"/>
              </a:ext>
            </a:extLst>
          </p:cNvPr>
          <p:cNvSpPr>
            <a:spLocks noGrp="1" noChangeArrowheads="1"/>
          </p:cNvSpPr>
          <p:nvPr>
            <p:ph type="title"/>
          </p:nvPr>
        </p:nvSpPr>
        <p:spPr>
          <a:xfrm>
            <a:off x="0" y="155575"/>
            <a:ext cx="9144000" cy="896938"/>
          </a:xfrm>
        </p:spPr>
        <p:txBody>
          <a:bodyPr/>
          <a:lstStyle/>
          <a:p>
            <a:pPr marL="838200" indent="-838200" eaLnBrk="1" hangingPunct="1"/>
            <a:r>
              <a:rPr lang="zh-CN" altLang="en-US"/>
              <a:t>文件系统的缺点</a:t>
            </a:r>
            <a:r>
              <a:rPr lang="en-US" altLang="zh-CN"/>
              <a:t>(c2)</a:t>
            </a:r>
          </a:p>
        </p:txBody>
      </p:sp>
      <p:sp>
        <p:nvSpPr>
          <p:cNvPr id="16388" name="Rectangle 3">
            <a:extLst>
              <a:ext uri="{FF2B5EF4-FFF2-40B4-BE49-F238E27FC236}">
                <a16:creationId xmlns:a16="http://schemas.microsoft.com/office/drawing/2014/main" id="{35E377AC-AC4D-4E10-AD27-758F2CCE466C}"/>
              </a:ext>
            </a:extLst>
          </p:cNvPr>
          <p:cNvSpPr>
            <a:spLocks noGrp="1" noChangeArrowheads="1"/>
          </p:cNvSpPr>
          <p:nvPr>
            <p:ph type="body" idx="1"/>
          </p:nvPr>
        </p:nvSpPr>
        <p:spPr>
          <a:xfrm>
            <a:off x="323850" y="709613"/>
            <a:ext cx="8424863" cy="5743575"/>
          </a:xfrm>
        </p:spPr>
        <p:txBody>
          <a:bodyPr/>
          <a:lstStyle/>
          <a:p>
            <a:pPr eaLnBrk="1" hangingPunct="1">
              <a:lnSpc>
                <a:spcPct val="90000"/>
              </a:lnSpc>
              <a:buFont typeface="Wingdings" panose="05000000000000000000" pitchFamily="2" charset="2"/>
              <a:buNone/>
              <a:defRPr/>
            </a:pPr>
            <a:endParaRPr lang="en-US" altLang="zh-CN" dirty="0"/>
          </a:p>
          <a:p>
            <a:pPr marL="0" indent="0" eaLnBrk="1" hangingPunct="1">
              <a:lnSpc>
                <a:spcPct val="90000"/>
              </a:lnSpc>
              <a:buFontTx/>
              <a:buNone/>
              <a:defRPr/>
            </a:pPr>
            <a:r>
              <a:rPr lang="en-US" altLang="zh-CN" dirty="0"/>
              <a:t>4. Integrity problems</a:t>
            </a:r>
          </a:p>
          <a:p>
            <a:pPr lvl="1" eaLnBrk="1" hangingPunct="1">
              <a:lnSpc>
                <a:spcPct val="90000"/>
              </a:lnSpc>
              <a:defRPr/>
            </a:pPr>
            <a:r>
              <a:rPr lang="en-US" altLang="zh-CN" dirty="0"/>
              <a:t>Integrity constraints  (e.g. account balance &gt; 0) become part of program code</a:t>
            </a:r>
          </a:p>
          <a:p>
            <a:pPr lvl="1" eaLnBrk="1" hangingPunct="1">
              <a:lnSpc>
                <a:spcPct val="90000"/>
              </a:lnSpc>
              <a:defRPr/>
            </a:pPr>
            <a:r>
              <a:rPr lang="en-US" altLang="zh-CN" dirty="0"/>
              <a:t>Hard to add new constraints or change existing ones</a:t>
            </a:r>
          </a:p>
          <a:p>
            <a:pPr lvl="1" eaLnBrk="1" hangingPunct="1">
              <a:lnSpc>
                <a:spcPct val="90000"/>
              </a:lnSpc>
              <a:defRPr/>
            </a:pPr>
            <a:endParaRPr lang="en-US" altLang="zh-CN" dirty="0"/>
          </a:p>
          <a:p>
            <a:pPr marL="0" indent="0" eaLnBrk="1" hangingPunct="1">
              <a:lnSpc>
                <a:spcPct val="90000"/>
              </a:lnSpc>
              <a:buFontTx/>
              <a:buNone/>
              <a:defRPr/>
            </a:pPr>
            <a:r>
              <a:rPr lang="en-US" altLang="zh-CN" dirty="0"/>
              <a:t>5. Atomicity of updates</a:t>
            </a:r>
          </a:p>
          <a:p>
            <a:pPr lvl="1" eaLnBrk="1" hangingPunct="1">
              <a:lnSpc>
                <a:spcPct val="90000"/>
              </a:lnSpc>
              <a:defRPr/>
            </a:pPr>
            <a:r>
              <a:rPr lang="en-US" altLang="zh-CN" dirty="0"/>
              <a:t>Failures may leave database in an inconsistent state with partial updates carried out</a:t>
            </a:r>
          </a:p>
          <a:p>
            <a:pPr lvl="1" eaLnBrk="1" hangingPunct="1">
              <a:lnSpc>
                <a:spcPct val="90000"/>
              </a:lnSpc>
              <a:defRPr/>
            </a:pPr>
            <a:r>
              <a:rPr lang="en-US" altLang="zh-CN" dirty="0"/>
              <a:t>E.g. transfer of funds from one account to another should either complete or not happen at all</a:t>
            </a:r>
            <a:endParaRPr lang="en-US" altLang="zh-CN" sz="2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3">
            <a:extLst>
              <a:ext uri="{FF2B5EF4-FFF2-40B4-BE49-F238E27FC236}">
                <a16:creationId xmlns:a16="http://schemas.microsoft.com/office/drawing/2014/main" id="{B257EA01-FA00-4077-A09A-82B6ECF82902}"/>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2C546086-3843-468E-8811-D66D328F8FAB}"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25</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26627" name="Rectangle 2">
            <a:extLst>
              <a:ext uri="{FF2B5EF4-FFF2-40B4-BE49-F238E27FC236}">
                <a16:creationId xmlns:a16="http://schemas.microsoft.com/office/drawing/2014/main" id="{DF8ADF71-490B-456F-8C73-A5242EBF3411}"/>
              </a:ext>
            </a:extLst>
          </p:cNvPr>
          <p:cNvSpPr>
            <a:spLocks noGrp="1" noChangeArrowheads="1"/>
          </p:cNvSpPr>
          <p:nvPr>
            <p:ph type="title"/>
          </p:nvPr>
        </p:nvSpPr>
        <p:spPr>
          <a:xfrm>
            <a:off x="0" y="155575"/>
            <a:ext cx="9144000" cy="825500"/>
          </a:xfrm>
        </p:spPr>
        <p:txBody>
          <a:bodyPr/>
          <a:lstStyle/>
          <a:p>
            <a:pPr marL="838200" indent="-838200" eaLnBrk="1" hangingPunct="1"/>
            <a:r>
              <a:rPr lang="zh-CN" altLang="en-US"/>
              <a:t>文件系统的缺点</a:t>
            </a:r>
            <a:r>
              <a:rPr lang="en-US" altLang="zh-CN"/>
              <a:t>(c3)</a:t>
            </a:r>
          </a:p>
        </p:txBody>
      </p:sp>
      <p:sp>
        <p:nvSpPr>
          <p:cNvPr id="26628" name="Rectangle 3">
            <a:extLst>
              <a:ext uri="{FF2B5EF4-FFF2-40B4-BE49-F238E27FC236}">
                <a16:creationId xmlns:a16="http://schemas.microsoft.com/office/drawing/2014/main" id="{922BEBB3-83FE-46CD-9C22-B9E3A82B6C62}"/>
              </a:ext>
            </a:extLst>
          </p:cNvPr>
          <p:cNvSpPr>
            <a:spLocks noGrp="1" noChangeArrowheads="1"/>
          </p:cNvSpPr>
          <p:nvPr>
            <p:ph type="body" idx="1"/>
          </p:nvPr>
        </p:nvSpPr>
        <p:spPr>
          <a:xfrm>
            <a:off x="457200" y="1341438"/>
            <a:ext cx="8686800" cy="5516562"/>
          </a:xfrm>
        </p:spPr>
        <p:txBody>
          <a:bodyPr/>
          <a:lstStyle/>
          <a:p>
            <a:pPr marL="0" indent="0" eaLnBrk="1" hangingPunct="1">
              <a:buFontTx/>
              <a:buNone/>
            </a:pPr>
            <a:r>
              <a:rPr lang="en-US" altLang="zh-CN"/>
              <a:t>6. Concurrent access by multiple users</a:t>
            </a:r>
          </a:p>
          <a:p>
            <a:pPr marL="990600" lvl="1" indent="-533400" eaLnBrk="1" hangingPunct="1"/>
            <a:r>
              <a:rPr lang="en-US" altLang="zh-CN"/>
              <a:t>Concurrent accessed needed for performance</a:t>
            </a:r>
          </a:p>
          <a:p>
            <a:pPr marL="990600" lvl="1" indent="-533400" eaLnBrk="1" hangingPunct="1"/>
            <a:r>
              <a:rPr lang="en-US" altLang="zh-CN"/>
              <a:t>Uncontrolled concurrent accesses can lead to inconsistencies</a:t>
            </a:r>
          </a:p>
          <a:p>
            <a:pPr marL="1314450" lvl="2" indent="-457200" eaLnBrk="1" hangingPunct="1"/>
            <a:r>
              <a:rPr lang="en-US" altLang="zh-CN" sz="2800"/>
              <a:t>E.g. two people reading a balance and updating Account A with $500 at the same time, one withdraws $50, the other withdraws $100</a:t>
            </a:r>
          </a:p>
          <a:p>
            <a:pPr marL="0" indent="0" eaLnBrk="1" hangingPunct="1">
              <a:buFontTx/>
              <a:buNone/>
            </a:pPr>
            <a:r>
              <a:rPr lang="en-US" altLang="zh-CN"/>
              <a:t>7. Security problems</a:t>
            </a:r>
          </a:p>
          <a:p>
            <a:pPr marL="990600" lvl="1" indent="-533400" eaLnBrk="1" hangingPunct="1"/>
            <a:r>
              <a:rPr lang="en-US" altLang="zh-CN"/>
              <a:t>Passwords</a:t>
            </a:r>
          </a:p>
          <a:p>
            <a:pPr marL="990600" lvl="1" indent="-533400" eaLnBrk="1" hangingPunct="1"/>
            <a:r>
              <a:rPr lang="en-US" altLang="zh-CN"/>
              <a:t>Payroll or Account balance Columns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3">
            <a:extLst>
              <a:ext uri="{FF2B5EF4-FFF2-40B4-BE49-F238E27FC236}">
                <a16:creationId xmlns:a16="http://schemas.microsoft.com/office/drawing/2014/main" id="{6586284E-8364-47C9-BB3B-1FD6566F7423}"/>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B6EACE87-C18E-498D-BCF9-A602E3398C29}"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26</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28675" name="Rectangle 2">
            <a:extLst>
              <a:ext uri="{FF2B5EF4-FFF2-40B4-BE49-F238E27FC236}">
                <a16:creationId xmlns:a16="http://schemas.microsoft.com/office/drawing/2014/main" id="{002FBA64-9D83-4E56-9443-00CC24D80A76}"/>
              </a:ext>
            </a:extLst>
          </p:cNvPr>
          <p:cNvSpPr>
            <a:spLocks noGrp="1" noChangeArrowheads="1"/>
          </p:cNvSpPr>
          <p:nvPr>
            <p:ph type="title"/>
          </p:nvPr>
        </p:nvSpPr>
        <p:spPr/>
        <p:txBody>
          <a:bodyPr/>
          <a:lstStyle/>
          <a:p>
            <a:pPr eaLnBrk="1" hangingPunct="1"/>
            <a:r>
              <a:rPr lang="en-US" altLang="zh-CN"/>
              <a:t>Main Contents</a:t>
            </a:r>
          </a:p>
        </p:txBody>
      </p:sp>
      <p:sp>
        <p:nvSpPr>
          <p:cNvPr id="28676" name="Rectangle 3">
            <a:extLst>
              <a:ext uri="{FF2B5EF4-FFF2-40B4-BE49-F238E27FC236}">
                <a16:creationId xmlns:a16="http://schemas.microsoft.com/office/drawing/2014/main" id="{68FCBE9C-9126-4A30-A6C6-D4CC76FB87A2}"/>
              </a:ext>
            </a:extLst>
          </p:cNvPr>
          <p:cNvSpPr>
            <a:spLocks noGrp="1" noChangeArrowheads="1"/>
          </p:cNvSpPr>
          <p:nvPr>
            <p:ph type="body" idx="1"/>
          </p:nvPr>
        </p:nvSpPr>
        <p:spPr>
          <a:xfrm>
            <a:off x="827088" y="1323975"/>
            <a:ext cx="7921625" cy="5534025"/>
          </a:xfrm>
        </p:spPr>
        <p:txBody>
          <a:bodyPr/>
          <a:lstStyle/>
          <a:p>
            <a:pPr marL="609600" indent="-609600" eaLnBrk="1" hangingPunct="1">
              <a:buClr>
                <a:schemeClr val="tx1"/>
              </a:buClr>
              <a:buFont typeface="Wingdings" panose="05000000000000000000" pitchFamily="2" charset="2"/>
              <a:buAutoNum type="arabicPeriod"/>
            </a:pPr>
            <a:r>
              <a:rPr lang="zh-CN" altLang="en-US" dirty="0"/>
              <a:t>基本概念</a:t>
            </a:r>
            <a:endParaRPr lang="en-US" altLang="zh-CN" dirty="0"/>
          </a:p>
          <a:p>
            <a:pPr marL="609600" indent="-609600" eaLnBrk="1" hangingPunct="1">
              <a:buClr>
                <a:schemeClr val="tx1"/>
              </a:buClr>
              <a:buFont typeface="Wingdings" panose="05000000000000000000" pitchFamily="2" charset="2"/>
              <a:buAutoNum type="arabicPeriod"/>
            </a:pPr>
            <a:r>
              <a:rPr lang="zh-CN" altLang="en-US" dirty="0"/>
              <a:t>为什么发明数据库</a:t>
            </a:r>
            <a:r>
              <a:rPr lang="en-US" altLang="zh-CN" dirty="0"/>
              <a:t>?</a:t>
            </a:r>
          </a:p>
          <a:p>
            <a:pPr marL="609600" indent="-609600" eaLnBrk="1" hangingPunct="1">
              <a:buClr>
                <a:schemeClr val="tx1"/>
              </a:buClr>
              <a:buFont typeface="Wingdings" panose="05000000000000000000" pitchFamily="2" charset="2"/>
              <a:buAutoNum type="arabicPeriod"/>
            </a:pPr>
            <a:r>
              <a:rPr lang="zh-CN" altLang="en-US" b="1" dirty="0"/>
              <a:t>三层抽象与数据模型</a:t>
            </a:r>
            <a:endParaRPr lang="en-US" altLang="zh-CN" b="1" dirty="0"/>
          </a:p>
          <a:p>
            <a:pPr marL="609600" indent="-609600" eaLnBrk="1" hangingPunct="1">
              <a:buClr>
                <a:schemeClr val="tx1"/>
              </a:buClr>
              <a:buFont typeface="Wingdings" panose="05000000000000000000" pitchFamily="2" charset="2"/>
              <a:buAutoNum type="arabicPeriod"/>
            </a:pPr>
            <a:r>
              <a:rPr lang="zh-CN" altLang="en-US" dirty="0"/>
              <a:t>数据库访问语言</a:t>
            </a:r>
            <a:endParaRPr lang="en-US" altLang="zh-CN" dirty="0"/>
          </a:p>
          <a:p>
            <a:pPr marL="609600" indent="-609600" eaLnBrk="1" hangingPunct="1">
              <a:buClr>
                <a:schemeClr val="tx1"/>
              </a:buClr>
              <a:buFont typeface="Wingdings" panose="05000000000000000000" pitchFamily="2" charset="2"/>
              <a:buAutoNum type="arabicPeriod"/>
            </a:pPr>
            <a:r>
              <a:rPr lang="zh-CN" altLang="en-US" dirty="0"/>
              <a:t>数据库管理系统架构</a:t>
            </a:r>
            <a:endParaRPr lang="en-US" altLang="zh-CN" dirty="0"/>
          </a:p>
          <a:p>
            <a:pPr marL="609600" indent="-609600" eaLnBrk="1" hangingPunct="1">
              <a:buClr>
                <a:schemeClr val="tx1"/>
              </a:buClr>
              <a:buFont typeface="Wingdings" panose="05000000000000000000" pitchFamily="2" charset="2"/>
              <a:buAutoNum type="arabicPeriod"/>
            </a:pPr>
            <a:r>
              <a:rPr lang="zh-CN" altLang="en-US" dirty="0"/>
              <a:t>数据库用户角色及其职责</a:t>
            </a:r>
            <a:endParaRPr lang="en-US" altLang="zh-CN" dirty="0"/>
          </a:p>
          <a:p>
            <a:pPr marL="609600" indent="-609600" eaLnBrk="1" hangingPunct="1">
              <a:buClr>
                <a:schemeClr val="tx1"/>
              </a:buClr>
              <a:buFont typeface="Wingdings" panose="05000000000000000000" pitchFamily="2" charset="2"/>
              <a:buAutoNum type="arabicPeriod"/>
            </a:pPr>
            <a:r>
              <a:rPr lang="zh-CN" altLang="en-US" dirty="0"/>
              <a:t>结语</a:t>
            </a:r>
            <a:endParaRPr lang="en-US" altLang="zh-C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3">
            <a:extLst>
              <a:ext uri="{FF2B5EF4-FFF2-40B4-BE49-F238E27FC236}">
                <a16:creationId xmlns:a16="http://schemas.microsoft.com/office/drawing/2014/main" id="{70903CB0-5453-4061-9EA8-B2B196AFC73D}"/>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3F38288C-5E02-42C6-80B7-09B5EB6211D2}"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27</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29699" name="Rectangle 2">
            <a:extLst>
              <a:ext uri="{FF2B5EF4-FFF2-40B4-BE49-F238E27FC236}">
                <a16:creationId xmlns:a16="http://schemas.microsoft.com/office/drawing/2014/main" id="{44521A61-8151-47B9-8384-712FAC72AD65}"/>
              </a:ext>
            </a:extLst>
          </p:cNvPr>
          <p:cNvSpPr>
            <a:spLocks noGrp="1" noChangeArrowheads="1"/>
          </p:cNvSpPr>
          <p:nvPr>
            <p:ph type="title"/>
          </p:nvPr>
        </p:nvSpPr>
        <p:spPr/>
        <p:txBody>
          <a:bodyPr/>
          <a:lstStyle/>
          <a:p>
            <a:pPr eaLnBrk="1" hangingPunct="1"/>
            <a:r>
              <a:rPr lang="zh-CN" altLang="en-US"/>
              <a:t>数据抽象</a:t>
            </a:r>
            <a:endParaRPr lang="en-US" altLang="zh-CN"/>
          </a:p>
        </p:txBody>
      </p:sp>
      <p:sp>
        <p:nvSpPr>
          <p:cNvPr id="29700" name="Rectangle 3">
            <a:extLst>
              <a:ext uri="{FF2B5EF4-FFF2-40B4-BE49-F238E27FC236}">
                <a16:creationId xmlns:a16="http://schemas.microsoft.com/office/drawing/2014/main" id="{6FB634AE-0059-46CA-BD1E-7E891B63DF43}"/>
              </a:ext>
            </a:extLst>
          </p:cNvPr>
          <p:cNvSpPr>
            <a:spLocks noGrp="1" noChangeArrowheads="1"/>
          </p:cNvSpPr>
          <p:nvPr>
            <p:ph type="body" idx="1"/>
          </p:nvPr>
        </p:nvSpPr>
        <p:spPr>
          <a:xfrm>
            <a:off x="323850" y="1268413"/>
            <a:ext cx="8569325" cy="5589587"/>
          </a:xfrm>
        </p:spPr>
        <p:txBody>
          <a:bodyPr/>
          <a:lstStyle/>
          <a:p>
            <a:pPr marL="609600" indent="-609600" eaLnBrk="1" hangingPunct="1">
              <a:tabLst>
                <a:tab pos="1820863" algn="l"/>
                <a:tab pos="3659188" algn="l"/>
                <a:tab pos="3943350" algn="l"/>
              </a:tabLst>
            </a:pPr>
            <a:r>
              <a:rPr lang="en-US" altLang="zh-CN"/>
              <a:t>DBMS </a:t>
            </a:r>
            <a:r>
              <a:rPr lang="en-US" altLang="zh-CN" b="1"/>
              <a:t>provides users with an abstract view of the data</a:t>
            </a:r>
          </a:p>
          <a:p>
            <a:pPr marL="609600" indent="-609600" eaLnBrk="1" hangingPunct="1">
              <a:tabLst>
                <a:tab pos="1820863" algn="l"/>
                <a:tab pos="3659188" algn="l"/>
                <a:tab pos="3943350" algn="l"/>
              </a:tabLst>
            </a:pPr>
            <a:endParaRPr lang="en-US" altLang="zh-CN" b="1"/>
          </a:p>
          <a:p>
            <a:pPr marL="990600" lvl="1" indent="-533400" eaLnBrk="1" hangingPunct="1">
              <a:tabLst>
                <a:tab pos="1820863" algn="l"/>
                <a:tab pos="3659188" algn="l"/>
                <a:tab pos="3943350" algn="l"/>
              </a:tabLst>
            </a:pPr>
            <a:r>
              <a:rPr lang="en-US" altLang="zh-CN"/>
              <a:t>Hides the details of storage and maintenance</a:t>
            </a:r>
          </a:p>
          <a:p>
            <a:pPr marL="990600" lvl="1" indent="-533400" eaLnBrk="1" hangingPunct="1">
              <a:tabLst>
                <a:tab pos="1820863" algn="l"/>
                <a:tab pos="3659188" algn="l"/>
                <a:tab pos="3943350" algn="l"/>
              </a:tabLst>
            </a:pPr>
            <a:endParaRPr lang="en-US" altLang="zh-CN"/>
          </a:p>
          <a:p>
            <a:pPr marL="990600" lvl="1" indent="-533400" eaLnBrk="1" hangingPunct="1">
              <a:tabLst>
                <a:tab pos="1820863" algn="l"/>
                <a:tab pos="3659188" algn="l"/>
                <a:tab pos="3943350" algn="l"/>
              </a:tabLst>
            </a:pPr>
            <a:r>
              <a:rPr lang="en-US" altLang="zh-CN"/>
              <a:t>Simplify the user</a:t>
            </a:r>
            <a:r>
              <a:rPr lang="en-US" altLang="zh-CN">
                <a:latin typeface="Helvetica" panose="020B0604020202020204" pitchFamily="34" charset="0"/>
              </a:rPr>
              <a:t>’</a:t>
            </a:r>
            <a:r>
              <a:rPr lang="en-US" altLang="zh-CN"/>
              <a:t>s interaction with the system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3">
            <a:extLst>
              <a:ext uri="{FF2B5EF4-FFF2-40B4-BE49-F238E27FC236}">
                <a16:creationId xmlns:a16="http://schemas.microsoft.com/office/drawing/2014/main" id="{70140E93-0795-4691-A710-1F1DB08EE8FA}"/>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A029D216-563D-484E-B982-2184708732F3}"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28</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31747" name="Rectangle 2">
            <a:extLst>
              <a:ext uri="{FF2B5EF4-FFF2-40B4-BE49-F238E27FC236}">
                <a16:creationId xmlns:a16="http://schemas.microsoft.com/office/drawing/2014/main" id="{807D9928-5290-4562-B6D3-B1DC2FB0A953}"/>
              </a:ext>
            </a:extLst>
          </p:cNvPr>
          <p:cNvSpPr>
            <a:spLocks noGrp="1" noChangeArrowheads="1"/>
          </p:cNvSpPr>
          <p:nvPr>
            <p:ph type="title"/>
          </p:nvPr>
        </p:nvSpPr>
        <p:spPr/>
        <p:txBody>
          <a:bodyPr/>
          <a:lstStyle/>
          <a:p>
            <a:pPr marL="838200" indent="-838200" eaLnBrk="1" hangingPunct="1"/>
            <a:r>
              <a:rPr lang="zh-CN" altLang="en-US"/>
              <a:t>数据库模式与实例</a:t>
            </a:r>
            <a:endParaRPr lang="en-US" altLang="zh-CN"/>
          </a:p>
        </p:txBody>
      </p:sp>
      <p:sp>
        <p:nvSpPr>
          <p:cNvPr id="31748" name="Rectangle 3">
            <a:extLst>
              <a:ext uri="{FF2B5EF4-FFF2-40B4-BE49-F238E27FC236}">
                <a16:creationId xmlns:a16="http://schemas.microsoft.com/office/drawing/2014/main" id="{97BAC108-CC55-4889-A030-CE1BE1B6AB8D}"/>
              </a:ext>
            </a:extLst>
          </p:cNvPr>
          <p:cNvSpPr>
            <a:spLocks noGrp="1" noChangeArrowheads="1"/>
          </p:cNvSpPr>
          <p:nvPr>
            <p:ph type="body" idx="1"/>
          </p:nvPr>
        </p:nvSpPr>
        <p:spPr>
          <a:xfrm>
            <a:off x="107950" y="1341438"/>
            <a:ext cx="8928100" cy="5743575"/>
          </a:xfrm>
        </p:spPr>
        <p:txBody>
          <a:bodyPr/>
          <a:lstStyle/>
          <a:p>
            <a:pPr marL="533400" indent="-533400" eaLnBrk="1" hangingPunct="1"/>
            <a:r>
              <a:rPr lang="en-US" altLang="zh-CN" sz="2800"/>
              <a:t>Similar to types and variables in programming languages</a:t>
            </a:r>
          </a:p>
          <a:p>
            <a:pPr marL="533400" indent="-533400" eaLnBrk="1" hangingPunct="1"/>
            <a:r>
              <a:rPr lang="en-US" altLang="zh-CN" sz="2800" b="1"/>
              <a:t>Schema</a:t>
            </a:r>
            <a:r>
              <a:rPr lang="zh-CN" altLang="en-US" sz="2800"/>
              <a:t>－</a:t>
            </a:r>
            <a:r>
              <a:rPr lang="zh-CN" altLang="en-US" sz="2800" b="1"/>
              <a:t>模式</a:t>
            </a:r>
          </a:p>
          <a:p>
            <a:pPr marL="533400" indent="-533400" eaLnBrk="1" hangingPunct="1">
              <a:buFont typeface="Wingdings" panose="05000000000000000000" pitchFamily="2" charset="2"/>
              <a:buNone/>
            </a:pPr>
            <a:r>
              <a:rPr lang="zh-CN" altLang="en-US" sz="2800"/>
              <a:t>	 </a:t>
            </a:r>
            <a:r>
              <a:rPr lang="en-US" altLang="zh-CN" sz="2800"/>
              <a:t>the logical structure of the database</a:t>
            </a:r>
            <a:r>
              <a:rPr lang="en-US" altLang="zh-CN" sz="2400"/>
              <a:t> </a:t>
            </a:r>
          </a:p>
          <a:p>
            <a:pPr marL="914400" lvl="1" indent="-457200" eaLnBrk="1" hangingPunct="1"/>
            <a:r>
              <a:rPr lang="en-US" altLang="zh-CN" sz="2400"/>
              <a:t>Analogous to type information of a variable in a program</a:t>
            </a:r>
          </a:p>
          <a:p>
            <a:pPr marL="533400" indent="-533400" eaLnBrk="1" hangingPunct="1"/>
            <a:r>
              <a:rPr lang="en-US" altLang="zh-CN" sz="2800" b="1"/>
              <a:t>Instance</a:t>
            </a:r>
            <a:r>
              <a:rPr lang="en-US" altLang="zh-CN" sz="2800"/>
              <a:t> </a:t>
            </a:r>
            <a:r>
              <a:rPr lang="zh-CN" altLang="en-US" sz="2800"/>
              <a:t>－</a:t>
            </a:r>
            <a:r>
              <a:rPr lang="zh-CN" altLang="en-US" sz="2800" b="1"/>
              <a:t>实例</a:t>
            </a:r>
          </a:p>
          <a:p>
            <a:pPr marL="533400" indent="-533400" eaLnBrk="1" hangingPunct="1">
              <a:buFont typeface="Wingdings" panose="05000000000000000000" pitchFamily="2" charset="2"/>
              <a:buNone/>
            </a:pPr>
            <a:r>
              <a:rPr lang="zh-CN" altLang="en-US" sz="2800"/>
              <a:t>	 </a:t>
            </a:r>
            <a:r>
              <a:rPr lang="en-US" altLang="zh-CN" sz="2800"/>
              <a:t>the actual content of the database at a particular point in time </a:t>
            </a:r>
          </a:p>
          <a:p>
            <a:pPr marL="914400" lvl="1" indent="-457200" eaLnBrk="1" hangingPunct="1"/>
            <a:r>
              <a:rPr lang="en-US" altLang="zh-CN" sz="2400"/>
              <a:t>Analogous to the value of a variable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D42F0FCB-4856-4642-8BE0-37EEE99F6187}"/>
              </a:ext>
            </a:extLst>
          </p:cNvPr>
          <p:cNvSpPr>
            <a:spLocks noGrp="1" noChangeArrowheads="1"/>
          </p:cNvSpPr>
          <p:nvPr>
            <p:ph type="title"/>
          </p:nvPr>
        </p:nvSpPr>
        <p:spPr/>
        <p:txBody>
          <a:bodyPr/>
          <a:lstStyle/>
          <a:p>
            <a:r>
              <a:rPr lang="zh-CN" altLang="en-US" sz="2800"/>
              <a:t>大学数据库的模式</a:t>
            </a:r>
            <a:endParaRPr lang="en-US" altLang="zh-CN" sz="2800"/>
          </a:p>
        </p:txBody>
      </p:sp>
      <p:pic>
        <p:nvPicPr>
          <p:cNvPr id="25" name="图片 2">
            <a:extLst>
              <a:ext uri="{FF2B5EF4-FFF2-40B4-BE49-F238E27FC236}">
                <a16:creationId xmlns:a16="http://schemas.microsoft.com/office/drawing/2014/main" id="{B90542F1-88F8-43DA-BF7C-0757D52C30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350" t="15001" r="2750" b="8000"/>
          <a:stretch>
            <a:fillRect/>
          </a:stretch>
        </p:blipFill>
        <p:spPr bwMode="auto">
          <a:xfrm>
            <a:off x="0" y="1271588"/>
            <a:ext cx="9117013" cy="482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a:extLst>
              <a:ext uri="{FF2B5EF4-FFF2-40B4-BE49-F238E27FC236}">
                <a16:creationId xmlns:a16="http://schemas.microsoft.com/office/drawing/2014/main" id="{B5CAE864-F19B-4350-8563-038871AF7C8F}"/>
              </a:ext>
            </a:extLst>
          </p:cNvPr>
          <p:cNvSpPr>
            <a:spLocks noGrp="1" noChangeArrowheads="1"/>
          </p:cNvSpPr>
          <p:nvPr>
            <p:ph type="title"/>
          </p:nvPr>
        </p:nvSpPr>
        <p:spPr/>
        <p:txBody>
          <a:bodyPr/>
          <a:lstStyle/>
          <a:p>
            <a:r>
              <a:rPr lang="zh-CN" altLang="en-US" dirty="0"/>
              <a:t>助教联系方式</a:t>
            </a:r>
          </a:p>
        </p:txBody>
      </p:sp>
      <p:sp>
        <p:nvSpPr>
          <p:cNvPr id="3" name="内容占位符 2">
            <a:extLst>
              <a:ext uri="{FF2B5EF4-FFF2-40B4-BE49-F238E27FC236}">
                <a16:creationId xmlns:a16="http://schemas.microsoft.com/office/drawing/2014/main" id="{1850CE97-D4A9-4D35-8A5D-4B651823AABB}"/>
              </a:ext>
            </a:extLst>
          </p:cNvPr>
          <p:cNvSpPr>
            <a:spLocks noGrp="1"/>
          </p:cNvSpPr>
          <p:nvPr>
            <p:ph idx="1"/>
          </p:nvPr>
        </p:nvSpPr>
        <p:spPr>
          <a:xfrm>
            <a:off x="457200" y="1412875"/>
            <a:ext cx="8229600" cy="5256485"/>
          </a:xfrm>
        </p:spPr>
        <p:txBody>
          <a:bodyPr>
            <a:normAutofit lnSpcReduction="10000"/>
          </a:bodyPr>
          <a:lstStyle/>
          <a:p>
            <a:pPr>
              <a:buFont typeface="Wingdings" panose="05000000000000000000" pitchFamily="2" charset="2"/>
              <a:buChar char="p"/>
              <a:defRPr/>
            </a:pPr>
            <a:r>
              <a:rPr lang="zh-CN" altLang="en-US" b="1" dirty="0"/>
              <a:t>权思屹</a:t>
            </a:r>
            <a:endParaRPr lang="en-US" altLang="zh-CN" b="1" dirty="0"/>
          </a:p>
          <a:p>
            <a:pPr marL="0" indent="0">
              <a:buNone/>
              <a:defRPr/>
            </a:pPr>
            <a:r>
              <a:rPr lang="zh-CN" altLang="en-US" b="1" dirty="0"/>
              <a:t>手机：</a:t>
            </a:r>
            <a:r>
              <a:rPr lang="en-US" altLang="zh-CN" b="1" dirty="0"/>
              <a:t>13001505369 </a:t>
            </a:r>
          </a:p>
          <a:p>
            <a:pPr marL="0" indent="0">
              <a:buNone/>
              <a:defRPr/>
            </a:pPr>
            <a:r>
              <a:rPr lang="zh-CN" altLang="en-US" b="1" dirty="0"/>
              <a:t>邮件：</a:t>
            </a:r>
            <a:r>
              <a:rPr lang="en-US" altLang="zh-CN" b="1" dirty="0"/>
              <a:t>qsy21@mails.tsinghua.edu.cn</a:t>
            </a:r>
          </a:p>
          <a:p>
            <a:pPr>
              <a:defRPr/>
            </a:pPr>
            <a:r>
              <a:rPr lang="zh-CN" altLang="en-US" b="1" dirty="0"/>
              <a:t>张洪胤</a:t>
            </a:r>
            <a:endParaRPr lang="en-US" altLang="zh-CN" b="1" dirty="0"/>
          </a:p>
          <a:p>
            <a:pPr marL="0" indent="0">
              <a:buNone/>
              <a:defRPr/>
            </a:pPr>
            <a:r>
              <a:rPr lang="zh-CN" altLang="en-US" b="1" dirty="0"/>
              <a:t>手机：</a:t>
            </a:r>
            <a:r>
              <a:rPr lang="en-US" altLang="zh-CN" b="1" dirty="0"/>
              <a:t>18851083288 </a:t>
            </a:r>
          </a:p>
          <a:p>
            <a:pPr marL="0" indent="0">
              <a:buNone/>
              <a:defRPr/>
            </a:pPr>
            <a:r>
              <a:rPr lang="zh-CN" altLang="en-US" b="1" dirty="0"/>
              <a:t>邮件：</a:t>
            </a:r>
            <a:r>
              <a:rPr lang="en-US" altLang="zh-CN" b="1" dirty="0"/>
              <a:t>zhanghy22@mails.tsinghua.edu.cn</a:t>
            </a:r>
          </a:p>
          <a:p>
            <a:pPr>
              <a:defRPr/>
            </a:pPr>
            <a:r>
              <a:rPr lang="zh-CN" altLang="en-US" b="1" dirty="0"/>
              <a:t>陈彦泽</a:t>
            </a:r>
            <a:endParaRPr lang="en-US" altLang="zh-CN" b="1" dirty="0"/>
          </a:p>
          <a:p>
            <a:pPr marL="0" indent="0">
              <a:buNone/>
              <a:defRPr/>
            </a:pPr>
            <a:r>
              <a:rPr lang="zh-CN" altLang="en-US" b="1" dirty="0"/>
              <a:t>手机：</a:t>
            </a:r>
            <a:r>
              <a:rPr lang="en-US" altLang="zh-CN" b="1" dirty="0"/>
              <a:t>13159175930 </a:t>
            </a:r>
          </a:p>
          <a:p>
            <a:pPr marL="0" indent="0">
              <a:buNone/>
              <a:defRPr/>
            </a:pPr>
            <a:r>
              <a:rPr lang="zh-CN" altLang="en-US" b="1" dirty="0"/>
              <a:t>邮件：</a:t>
            </a:r>
            <a:r>
              <a:rPr lang="en-US" altLang="zh-CN" b="1" dirty="0"/>
              <a:t>chenyz22@mails.tsinghua.edu.cn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3">
            <a:extLst>
              <a:ext uri="{FF2B5EF4-FFF2-40B4-BE49-F238E27FC236}">
                <a16:creationId xmlns:a16="http://schemas.microsoft.com/office/drawing/2014/main" id="{9AAE76E8-CC5D-4B3C-98DB-912D8EEA12F3}"/>
              </a:ext>
            </a:extLst>
          </p:cNvPr>
          <p:cNvSpPr>
            <a:spLocks noGrp="1"/>
          </p:cNvSpPr>
          <p:nvPr>
            <p:ph type="sldNum" sz="quarter" idx="12"/>
          </p:nvPr>
        </p:nvSpPr>
        <p:spPr>
          <a:xfrm>
            <a:off x="457200" y="60452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F205FDC4-9F52-47A0-B360-553A8BDA728A}"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30</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33795" name="Rectangle 2">
            <a:extLst>
              <a:ext uri="{FF2B5EF4-FFF2-40B4-BE49-F238E27FC236}">
                <a16:creationId xmlns:a16="http://schemas.microsoft.com/office/drawing/2014/main" id="{FB4A574B-7529-4FEC-B094-6EA02D416EA5}"/>
              </a:ext>
            </a:extLst>
          </p:cNvPr>
          <p:cNvSpPr>
            <a:spLocks noGrp="1" noChangeArrowheads="1"/>
          </p:cNvSpPr>
          <p:nvPr>
            <p:ph type="title"/>
          </p:nvPr>
        </p:nvSpPr>
        <p:spPr>
          <a:xfrm>
            <a:off x="0" y="115888"/>
            <a:ext cx="9144000" cy="1143000"/>
          </a:xfrm>
        </p:spPr>
        <p:txBody>
          <a:bodyPr/>
          <a:lstStyle/>
          <a:p>
            <a:pPr eaLnBrk="1" hangingPunct="1"/>
            <a:r>
              <a:rPr lang="en-US" altLang="zh-CN"/>
              <a:t>Instructor</a:t>
            </a:r>
            <a:r>
              <a:rPr lang="zh-CN" altLang="en-US"/>
              <a:t>表的模式与实例</a:t>
            </a:r>
            <a:endParaRPr lang="zh-CN" altLang="zh-CN"/>
          </a:p>
        </p:txBody>
      </p:sp>
      <p:sp>
        <p:nvSpPr>
          <p:cNvPr id="33796" name="矩形 1">
            <a:extLst>
              <a:ext uri="{FF2B5EF4-FFF2-40B4-BE49-F238E27FC236}">
                <a16:creationId xmlns:a16="http://schemas.microsoft.com/office/drawing/2014/main" id="{860FFDFC-45E9-4406-B370-8F26DEC7FEF3}"/>
              </a:ext>
            </a:extLst>
          </p:cNvPr>
          <p:cNvSpPr>
            <a:spLocks noChangeArrowheads="1"/>
          </p:cNvSpPr>
          <p:nvPr/>
        </p:nvSpPr>
        <p:spPr bwMode="auto">
          <a:xfrm>
            <a:off x="7677150" y="1357313"/>
            <a:ext cx="14335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zh-CN" altLang="en-US" sz="1800">
                <a:solidFill>
                  <a:schemeClr val="tx1"/>
                </a:solidFill>
              </a:rPr>
              <a:t>模式即表头</a:t>
            </a:r>
            <a:endParaRPr lang="en-US" altLang="zh-CN" sz="1800">
              <a:solidFill>
                <a:schemeClr val="tx1"/>
              </a:solidFill>
            </a:endParaRPr>
          </a:p>
        </p:txBody>
      </p:sp>
      <p:sp>
        <p:nvSpPr>
          <p:cNvPr id="33797" name="矩形 2">
            <a:extLst>
              <a:ext uri="{FF2B5EF4-FFF2-40B4-BE49-F238E27FC236}">
                <a16:creationId xmlns:a16="http://schemas.microsoft.com/office/drawing/2014/main" id="{0BF8DE73-E44D-4286-B5F6-48D059B7C70F}"/>
              </a:ext>
            </a:extLst>
          </p:cNvPr>
          <p:cNvSpPr>
            <a:spLocks noChangeArrowheads="1"/>
          </p:cNvSpPr>
          <p:nvPr/>
        </p:nvSpPr>
        <p:spPr bwMode="auto">
          <a:xfrm>
            <a:off x="7731125" y="3892550"/>
            <a:ext cx="1363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zh-CN" altLang="en-US" sz="1800">
                <a:solidFill>
                  <a:schemeClr val="tx1"/>
                </a:solidFill>
              </a:rPr>
              <a:t>实例即取值</a:t>
            </a:r>
          </a:p>
        </p:txBody>
      </p:sp>
      <p:sp>
        <p:nvSpPr>
          <p:cNvPr id="4" name="右大括号 3">
            <a:extLst>
              <a:ext uri="{FF2B5EF4-FFF2-40B4-BE49-F238E27FC236}">
                <a16:creationId xmlns:a16="http://schemas.microsoft.com/office/drawing/2014/main" id="{24AE4CC3-FDE4-4C6F-BFFE-D80E595DE5CD}"/>
              </a:ext>
            </a:extLst>
          </p:cNvPr>
          <p:cNvSpPr/>
          <p:nvPr/>
        </p:nvSpPr>
        <p:spPr>
          <a:xfrm>
            <a:off x="7572375" y="1890713"/>
            <a:ext cx="158750" cy="4371975"/>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pic>
        <p:nvPicPr>
          <p:cNvPr id="33799" name="图片 1">
            <a:extLst>
              <a:ext uri="{FF2B5EF4-FFF2-40B4-BE49-F238E27FC236}">
                <a16:creationId xmlns:a16="http://schemas.microsoft.com/office/drawing/2014/main" id="{E2FD0765-EA06-4B17-89C9-A22DB497D9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888" t="14999" r="30313" b="26199"/>
          <a:stretch>
            <a:fillRect/>
          </a:stretch>
        </p:blipFill>
        <p:spPr bwMode="auto">
          <a:xfrm>
            <a:off x="1692275" y="1357313"/>
            <a:ext cx="5688013" cy="497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2">
            <a:extLst>
              <a:ext uri="{FF2B5EF4-FFF2-40B4-BE49-F238E27FC236}">
                <a16:creationId xmlns:a16="http://schemas.microsoft.com/office/drawing/2014/main" id="{7526BBD8-6FB9-4D35-8C79-32F434F78ED3}"/>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9873FDA0-A1BA-4CFC-8587-116DEAFB87CC}"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31</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34819" name="Rectangle 2">
            <a:extLst>
              <a:ext uri="{FF2B5EF4-FFF2-40B4-BE49-F238E27FC236}">
                <a16:creationId xmlns:a16="http://schemas.microsoft.com/office/drawing/2014/main" id="{67FD284A-53C5-4C25-8C25-7257F89BE813}"/>
              </a:ext>
            </a:extLst>
          </p:cNvPr>
          <p:cNvSpPr>
            <a:spLocks noGrp="1" noChangeArrowheads="1"/>
          </p:cNvSpPr>
          <p:nvPr>
            <p:ph type="title"/>
          </p:nvPr>
        </p:nvSpPr>
        <p:spPr>
          <a:xfrm>
            <a:off x="0" y="115888"/>
            <a:ext cx="9144000" cy="1143000"/>
          </a:xfrm>
        </p:spPr>
        <p:txBody>
          <a:bodyPr/>
          <a:lstStyle/>
          <a:p>
            <a:pPr marL="838200" indent="-838200" eaLnBrk="1" hangingPunct="1"/>
            <a:r>
              <a:rPr lang="zh-CN" altLang="en-US"/>
              <a:t>三层抽象</a:t>
            </a:r>
            <a:r>
              <a:rPr lang="en-US" altLang="zh-CN"/>
              <a:t>-</a:t>
            </a:r>
            <a:r>
              <a:rPr lang="zh-CN" altLang="en-US"/>
              <a:t>图灵奖得主</a:t>
            </a:r>
            <a:r>
              <a:rPr lang="en-US" altLang="zh-CN"/>
              <a:t>Bachman</a:t>
            </a:r>
            <a:r>
              <a:rPr lang="zh-CN" altLang="en-US"/>
              <a:t>发明</a:t>
            </a:r>
            <a:endParaRPr lang="en-US" altLang="zh-CN"/>
          </a:p>
        </p:txBody>
      </p:sp>
      <p:pic>
        <p:nvPicPr>
          <p:cNvPr id="34820" name="Picture 4">
            <a:extLst>
              <a:ext uri="{FF2B5EF4-FFF2-40B4-BE49-F238E27FC236}">
                <a16:creationId xmlns:a16="http://schemas.microsoft.com/office/drawing/2014/main" id="{84EBE23F-3EDD-48EB-B782-7255FB97C7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4351" t="21413" r="2733" b="13895"/>
          <a:stretch>
            <a:fillRect/>
          </a:stretch>
        </p:blipFill>
        <p:spPr bwMode="auto">
          <a:xfrm>
            <a:off x="2317750" y="3743325"/>
            <a:ext cx="4032250" cy="2957513"/>
          </a:xfrm>
          <a:prstGeom prst="rect">
            <a:avLst/>
          </a:prstGeom>
          <a:noFill/>
          <a:ln w="76200" cmpd="tri">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199685" name="Text Box 5">
            <a:extLst>
              <a:ext uri="{FF2B5EF4-FFF2-40B4-BE49-F238E27FC236}">
                <a16:creationId xmlns:a16="http://schemas.microsoft.com/office/drawing/2014/main" id="{586940EB-AAC8-42DA-9EBF-F2FD675630CF}"/>
              </a:ext>
            </a:extLst>
          </p:cNvPr>
          <p:cNvSpPr txBox="1">
            <a:spLocks noChangeArrowheads="1"/>
          </p:cNvSpPr>
          <p:nvPr/>
        </p:nvSpPr>
        <p:spPr bwMode="auto">
          <a:xfrm>
            <a:off x="6638925" y="6092825"/>
            <a:ext cx="1595438" cy="523875"/>
          </a:xfrm>
          <a:prstGeom prst="rect">
            <a:avLst/>
          </a:prstGeom>
          <a:solidFill>
            <a:srgbClr val="00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spcBef>
                <a:spcPct val="0"/>
              </a:spcBef>
              <a:buFont typeface="Wingdings" panose="05000000000000000000" pitchFamily="2" charset="2"/>
              <a:buNone/>
            </a:pPr>
            <a:r>
              <a:rPr kumimoji="1" lang="zh-CN" altLang="en-US" sz="2800" b="1">
                <a:solidFill>
                  <a:schemeClr val="tx1"/>
                </a:solidFill>
                <a:latin typeface="Batang" panose="02030600000101010101" pitchFamily="18" charset="-127"/>
                <a:ea typeface="Batang" panose="02030600000101010101" pitchFamily="18" charset="-127"/>
              </a:rPr>
              <a:t>物理模式</a:t>
            </a:r>
            <a:endParaRPr kumimoji="1" lang="en-US" altLang="zh-CN" sz="2800" b="1">
              <a:solidFill>
                <a:schemeClr val="tx1"/>
              </a:solidFill>
              <a:latin typeface="Batang" panose="02030600000101010101" pitchFamily="18" charset="-127"/>
              <a:ea typeface="Batang" panose="02030600000101010101" pitchFamily="18" charset="-127"/>
            </a:endParaRPr>
          </a:p>
        </p:txBody>
      </p:sp>
      <p:sp>
        <p:nvSpPr>
          <p:cNvPr id="199686" name="Text Box 6">
            <a:extLst>
              <a:ext uri="{FF2B5EF4-FFF2-40B4-BE49-F238E27FC236}">
                <a16:creationId xmlns:a16="http://schemas.microsoft.com/office/drawing/2014/main" id="{11D451AC-2300-43AA-92D1-51489FFEA8FC}"/>
              </a:ext>
            </a:extLst>
          </p:cNvPr>
          <p:cNvSpPr txBox="1">
            <a:spLocks noChangeArrowheads="1"/>
          </p:cNvSpPr>
          <p:nvPr/>
        </p:nvSpPr>
        <p:spPr bwMode="auto">
          <a:xfrm>
            <a:off x="6643688" y="5216525"/>
            <a:ext cx="1611312" cy="523875"/>
          </a:xfrm>
          <a:prstGeom prst="rect">
            <a:avLst/>
          </a:prstGeom>
          <a:solidFill>
            <a:srgbClr val="00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spcBef>
                <a:spcPct val="0"/>
              </a:spcBef>
              <a:buFont typeface="Wingdings" panose="05000000000000000000" pitchFamily="2" charset="2"/>
              <a:buNone/>
            </a:pPr>
            <a:r>
              <a:rPr kumimoji="1" lang="zh-CN" altLang="en-US" sz="2800" b="1">
                <a:solidFill>
                  <a:schemeClr val="tx1"/>
                </a:solidFill>
                <a:latin typeface="Batang" panose="02030600000101010101" pitchFamily="18" charset="-127"/>
                <a:ea typeface="Batang" panose="02030600000101010101" pitchFamily="18" charset="-127"/>
              </a:rPr>
              <a:t>逻辑模式</a:t>
            </a:r>
            <a:endParaRPr kumimoji="1" lang="en-US" altLang="zh-CN" sz="2800" b="1">
              <a:solidFill>
                <a:schemeClr val="tx1"/>
              </a:solidFill>
              <a:latin typeface="Batang" panose="02030600000101010101" pitchFamily="18" charset="-127"/>
              <a:ea typeface="Batang" panose="02030600000101010101" pitchFamily="18" charset="-127"/>
            </a:endParaRPr>
          </a:p>
        </p:txBody>
      </p:sp>
      <p:sp>
        <p:nvSpPr>
          <p:cNvPr id="199687" name="Text Box 7">
            <a:extLst>
              <a:ext uri="{FF2B5EF4-FFF2-40B4-BE49-F238E27FC236}">
                <a16:creationId xmlns:a16="http://schemas.microsoft.com/office/drawing/2014/main" id="{464CC2CC-2D9B-4EBA-9DEE-F3071A0FE561}"/>
              </a:ext>
            </a:extLst>
          </p:cNvPr>
          <p:cNvSpPr txBox="1">
            <a:spLocks noChangeArrowheads="1"/>
          </p:cNvSpPr>
          <p:nvPr/>
        </p:nvSpPr>
        <p:spPr bwMode="auto">
          <a:xfrm>
            <a:off x="6651625" y="4149725"/>
            <a:ext cx="1603375" cy="52387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533400" indent="-533400">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spcBef>
                <a:spcPct val="0"/>
              </a:spcBef>
              <a:buFont typeface="Wingdings" panose="05000000000000000000" pitchFamily="2" charset="2"/>
              <a:buNone/>
            </a:pPr>
            <a:r>
              <a:rPr kumimoji="1" lang="zh-CN" altLang="en-US" sz="2800" b="1">
                <a:solidFill>
                  <a:schemeClr val="tx1"/>
                </a:solidFill>
                <a:latin typeface="Batang" panose="02030600000101010101" pitchFamily="18" charset="-127"/>
                <a:ea typeface="Batang" panose="02030600000101010101" pitchFamily="18" charset="-127"/>
              </a:rPr>
              <a:t>应用模式</a:t>
            </a:r>
            <a:endParaRPr kumimoji="1" lang="en-US" altLang="zh-CN" sz="2800" b="1">
              <a:solidFill>
                <a:schemeClr val="tx1"/>
              </a:solidFill>
              <a:latin typeface="Batang" panose="02030600000101010101" pitchFamily="18" charset="-127"/>
              <a:ea typeface="Batang" panose="02030600000101010101" pitchFamily="18" charset="-127"/>
            </a:endParaRPr>
          </a:p>
        </p:txBody>
      </p:sp>
      <p:sp>
        <p:nvSpPr>
          <p:cNvPr id="8" name="Rectangle 36">
            <a:extLst>
              <a:ext uri="{FF2B5EF4-FFF2-40B4-BE49-F238E27FC236}">
                <a16:creationId xmlns:a16="http://schemas.microsoft.com/office/drawing/2014/main" id="{EDD6B821-CDDC-4A3E-9837-1C5DF13AF116}"/>
              </a:ext>
            </a:extLst>
          </p:cNvPr>
          <p:cNvSpPr>
            <a:spLocks noChangeArrowheads="1"/>
          </p:cNvSpPr>
          <p:nvPr/>
        </p:nvSpPr>
        <p:spPr bwMode="auto">
          <a:xfrm>
            <a:off x="3024188" y="2763838"/>
            <a:ext cx="2952750" cy="647700"/>
          </a:xfrm>
          <a:prstGeom prst="rect">
            <a:avLst/>
          </a:prstGeom>
          <a:solidFill>
            <a:schemeClr val="bg1">
              <a:lumMod val="50000"/>
            </a:schemeClr>
          </a:solidFill>
          <a:ln>
            <a:noFill/>
          </a:ln>
        </p:spPr>
        <p:txBody>
          <a:bodyPr wrap="none" anchor="ct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spcBef>
                <a:spcPct val="0"/>
              </a:spcBef>
              <a:buFontTx/>
              <a:buNone/>
              <a:defRPr/>
            </a:pPr>
            <a:endParaRPr kumimoji="1" lang="zh-CN" altLang="en-US" sz="2800">
              <a:solidFill>
                <a:schemeClr val="tx1"/>
              </a:solidFill>
              <a:latin typeface="宋体" panose="02010600030101010101" pitchFamily="2" charset="-122"/>
              <a:ea typeface="宋体" panose="02010600030101010101" pitchFamily="2" charset="-122"/>
            </a:endParaRPr>
          </a:p>
        </p:txBody>
      </p:sp>
      <p:sp>
        <p:nvSpPr>
          <p:cNvPr id="34825" name="AutoShape 39">
            <a:extLst>
              <a:ext uri="{FF2B5EF4-FFF2-40B4-BE49-F238E27FC236}">
                <a16:creationId xmlns:a16="http://schemas.microsoft.com/office/drawing/2014/main" id="{4E58A439-5B80-4438-A53F-891468A7A99E}"/>
              </a:ext>
            </a:extLst>
          </p:cNvPr>
          <p:cNvSpPr>
            <a:spLocks noChangeArrowheads="1"/>
          </p:cNvSpPr>
          <p:nvPr/>
        </p:nvSpPr>
        <p:spPr bwMode="auto">
          <a:xfrm>
            <a:off x="2271713" y="1573213"/>
            <a:ext cx="768350" cy="649287"/>
          </a:xfrm>
          <a:prstGeom prst="smileyFace">
            <a:avLst>
              <a:gd name="adj" fmla="val 4653"/>
            </a:avLst>
          </a:prstGeom>
          <a:noFill/>
          <a:ln w="9525">
            <a:solidFill>
              <a:srgbClr val="000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1" lang="zh-CN" altLang="en-US" sz="2800">
              <a:solidFill>
                <a:schemeClr val="tx1"/>
              </a:solidFill>
              <a:latin typeface="宋体" panose="02010600030101010101" pitchFamily="2" charset="-122"/>
              <a:ea typeface="宋体" panose="02010600030101010101" pitchFamily="2" charset="-122"/>
            </a:endParaRPr>
          </a:p>
        </p:txBody>
      </p:sp>
      <p:sp>
        <p:nvSpPr>
          <p:cNvPr id="34826" name="AutoShape 40">
            <a:extLst>
              <a:ext uri="{FF2B5EF4-FFF2-40B4-BE49-F238E27FC236}">
                <a16:creationId xmlns:a16="http://schemas.microsoft.com/office/drawing/2014/main" id="{6D2F6C5B-97D6-4EBC-A08F-115582567B8B}"/>
              </a:ext>
            </a:extLst>
          </p:cNvPr>
          <p:cNvSpPr>
            <a:spLocks noChangeArrowheads="1"/>
          </p:cNvSpPr>
          <p:nvPr/>
        </p:nvSpPr>
        <p:spPr bwMode="auto">
          <a:xfrm>
            <a:off x="3490913" y="1412875"/>
            <a:ext cx="771525" cy="649288"/>
          </a:xfrm>
          <a:prstGeom prst="smileyFace">
            <a:avLst>
              <a:gd name="adj" fmla="val 4653"/>
            </a:avLst>
          </a:prstGeom>
          <a:noFill/>
          <a:ln w="9525">
            <a:solidFill>
              <a:srgbClr val="000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1" lang="zh-CN" altLang="en-US" sz="2800">
              <a:solidFill>
                <a:schemeClr val="tx1"/>
              </a:solidFill>
              <a:latin typeface="宋体" panose="02010600030101010101" pitchFamily="2" charset="-122"/>
              <a:ea typeface="宋体" panose="02010600030101010101" pitchFamily="2" charset="-122"/>
            </a:endParaRPr>
          </a:p>
        </p:txBody>
      </p:sp>
      <p:sp>
        <p:nvSpPr>
          <p:cNvPr id="34827" name="Line 42">
            <a:extLst>
              <a:ext uri="{FF2B5EF4-FFF2-40B4-BE49-F238E27FC236}">
                <a16:creationId xmlns:a16="http://schemas.microsoft.com/office/drawing/2014/main" id="{93E0B452-1EBB-42C6-9690-10724022149A}"/>
              </a:ext>
            </a:extLst>
          </p:cNvPr>
          <p:cNvSpPr>
            <a:spLocks noChangeShapeType="1"/>
          </p:cNvSpPr>
          <p:nvPr/>
        </p:nvSpPr>
        <p:spPr bwMode="auto">
          <a:xfrm>
            <a:off x="3024188" y="2335213"/>
            <a:ext cx="536575" cy="750887"/>
          </a:xfrm>
          <a:prstGeom prst="line">
            <a:avLst/>
          </a:prstGeom>
          <a:noFill/>
          <a:ln w="4445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828" name="Line 47">
            <a:extLst>
              <a:ext uri="{FF2B5EF4-FFF2-40B4-BE49-F238E27FC236}">
                <a16:creationId xmlns:a16="http://schemas.microsoft.com/office/drawing/2014/main" id="{5FDE2BCF-5DEA-4686-B82F-FAD196CA2637}"/>
              </a:ext>
            </a:extLst>
          </p:cNvPr>
          <p:cNvSpPr>
            <a:spLocks noChangeShapeType="1"/>
          </p:cNvSpPr>
          <p:nvPr/>
        </p:nvSpPr>
        <p:spPr bwMode="auto">
          <a:xfrm flipH="1">
            <a:off x="5513388" y="2339975"/>
            <a:ext cx="422275" cy="803275"/>
          </a:xfrm>
          <a:prstGeom prst="line">
            <a:avLst/>
          </a:prstGeom>
          <a:noFill/>
          <a:ln w="4445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829" name="Line 48">
            <a:extLst>
              <a:ext uri="{FF2B5EF4-FFF2-40B4-BE49-F238E27FC236}">
                <a16:creationId xmlns:a16="http://schemas.microsoft.com/office/drawing/2014/main" id="{0DE4A271-3F4C-4B44-90EB-FDC4F29A54B7}"/>
              </a:ext>
            </a:extLst>
          </p:cNvPr>
          <p:cNvSpPr>
            <a:spLocks noChangeShapeType="1"/>
          </p:cNvSpPr>
          <p:nvPr/>
        </p:nvSpPr>
        <p:spPr bwMode="auto">
          <a:xfrm>
            <a:off x="2376488" y="3230563"/>
            <a:ext cx="647700" cy="0"/>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Text Box 50">
            <a:extLst>
              <a:ext uri="{FF2B5EF4-FFF2-40B4-BE49-F238E27FC236}">
                <a16:creationId xmlns:a16="http://schemas.microsoft.com/office/drawing/2014/main" id="{8B033D4A-9EB9-4965-B092-A313DC30C21D}"/>
              </a:ext>
            </a:extLst>
          </p:cNvPr>
          <p:cNvSpPr txBox="1">
            <a:spLocks noChangeArrowheads="1"/>
          </p:cNvSpPr>
          <p:nvPr/>
        </p:nvSpPr>
        <p:spPr bwMode="auto">
          <a:xfrm>
            <a:off x="468313" y="2906713"/>
            <a:ext cx="2111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spcBef>
                <a:spcPct val="0"/>
              </a:spcBef>
              <a:buFont typeface="Wingdings" panose="05000000000000000000" pitchFamily="2" charset="2"/>
              <a:buNone/>
              <a:defRPr/>
            </a:pPr>
            <a:r>
              <a:rPr kumimoji="1" lang="zh-CN" altLang="en-US" sz="2800" b="1" dirty="0">
                <a:solidFill>
                  <a:schemeClr val="tx1"/>
                </a:solidFill>
                <a:latin typeface="+mn-ea"/>
                <a:ea typeface="+mn-ea"/>
              </a:rPr>
              <a:t>数据库应用</a:t>
            </a:r>
            <a:endParaRPr kumimoji="1" lang="en-US" altLang="zh-CN" sz="2800" b="1" dirty="0">
              <a:solidFill>
                <a:schemeClr val="tx1"/>
              </a:solidFill>
              <a:latin typeface="+mn-ea"/>
              <a:ea typeface="+mn-ea"/>
            </a:endParaRPr>
          </a:p>
        </p:txBody>
      </p:sp>
      <p:sp>
        <p:nvSpPr>
          <p:cNvPr id="34831" name="文本框 32">
            <a:extLst>
              <a:ext uri="{FF2B5EF4-FFF2-40B4-BE49-F238E27FC236}">
                <a16:creationId xmlns:a16="http://schemas.microsoft.com/office/drawing/2014/main" id="{42EB0ECE-3329-4F07-BEE2-A9E1EEB726F6}"/>
              </a:ext>
            </a:extLst>
          </p:cNvPr>
          <p:cNvSpPr txBox="1">
            <a:spLocks noChangeArrowheads="1"/>
          </p:cNvSpPr>
          <p:nvPr/>
        </p:nvSpPr>
        <p:spPr bwMode="auto">
          <a:xfrm>
            <a:off x="6281738" y="2867819"/>
            <a:ext cx="644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zh-CN" altLang="en-US" sz="1800" dirty="0">
                <a:solidFill>
                  <a:schemeClr val="tx1"/>
                </a:solidFill>
              </a:rPr>
              <a:t>前端</a:t>
            </a:r>
          </a:p>
        </p:txBody>
      </p:sp>
      <p:sp>
        <p:nvSpPr>
          <p:cNvPr id="34833" name="AutoShape 41">
            <a:extLst>
              <a:ext uri="{FF2B5EF4-FFF2-40B4-BE49-F238E27FC236}">
                <a16:creationId xmlns:a16="http://schemas.microsoft.com/office/drawing/2014/main" id="{7BA05FFD-3F2D-4456-9D80-51E60C4794DD}"/>
              </a:ext>
            </a:extLst>
          </p:cNvPr>
          <p:cNvSpPr>
            <a:spLocks noChangeArrowheads="1"/>
          </p:cNvSpPr>
          <p:nvPr/>
        </p:nvSpPr>
        <p:spPr bwMode="auto">
          <a:xfrm>
            <a:off x="5513388" y="1497013"/>
            <a:ext cx="768350" cy="649287"/>
          </a:xfrm>
          <a:prstGeom prst="smileyFace">
            <a:avLst>
              <a:gd name="adj" fmla="val 4653"/>
            </a:avLst>
          </a:prstGeom>
          <a:noFill/>
          <a:ln w="9525">
            <a:solidFill>
              <a:srgbClr val="000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1" lang="zh-CN" altLang="en-US" sz="2800">
              <a:solidFill>
                <a:schemeClr val="tx1"/>
              </a:solidFill>
              <a:latin typeface="宋体" panose="02010600030101010101" pitchFamily="2" charset="-122"/>
              <a:ea typeface="宋体" panose="02010600030101010101" pitchFamily="2" charset="-122"/>
            </a:endParaRPr>
          </a:p>
        </p:txBody>
      </p:sp>
      <p:sp>
        <p:nvSpPr>
          <p:cNvPr id="34834" name="AutoShape 40">
            <a:extLst>
              <a:ext uri="{FF2B5EF4-FFF2-40B4-BE49-F238E27FC236}">
                <a16:creationId xmlns:a16="http://schemas.microsoft.com/office/drawing/2014/main" id="{B688C87D-6E2E-4591-B386-C11C605A6F0F}"/>
              </a:ext>
            </a:extLst>
          </p:cNvPr>
          <p:cNvSpPr>
            <a:spLocks noChangeArrowheads="1"/>
          </p:cNvSpPr>
          <p:nvPr/>
        </p:nvSpPr>
        <p:spPr bwMode="auto">
          <a:xfrm>
            <a:off x="4484688" y="1430338"/>
            <a:ext cx="771525" cy="649287"/>
          </a:xfrm>
          <a:prstGeom prst="smileyFace">
            <a:avLst>
              <a:gd name="adj" fmla="val 4653"/>
            </a:avLst>
          </a:prstGeom>
          <a:noFill/>
          <a:ln w="9525">
            <a:solidFill>
              <a:srgbClr val="000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1" lang="zh-CN" altLang="en-US" sz="2800">
              <a:solidFill>
                <a:schemeClr val="tx1"/>
              </a:solidFill>
              <a:latin typeface="宋体" panose="02010600030101010101" pitchFamily="2" charset="-122"/>
              <a:ea typeface="宋体" panose="02010600030101010101" pitchFamily="2" charset="-122"/>
            </a:endParaRPr>
          </a:p>
        </p:txBody>
      </p:sp>
      <p:sp>
        <p:nvSpPr>
          <p:cNvPr id="34835" name="Line 43">
            <a:extLst>
              <a:ext uri="{FF2B5EF4-FFF2-40B4-BE49-F238E27FC236}">
                <a16:creationId xmlns:a16="http://schemas.microsoft.com/office/drawing/2014/main" id="{AB4FCA8C-2775-4F8B-B69A-704B5577DD47}"/>
              </a:ext>
            </a:extLst>
          </p:cNvPr>
          <p:cNvSpPr>
            <a:spLocks noChangeShapeType="1"/>
          </p:cNvSpPr>
          <p:nvPr/>
        </p:nvSpPr>
        <p:spPr bwMode="auto">
          <a:xfrm flipH="1">
            <a:off x="4922838" y="2146300"/>
            <a:ext cx="19050" cy="996950"/>
          </a:xfrm>
          <a:prstGeom prst="line">
            <a:avLst/>
          </a:prstGeom>
          <a:noFill/>
          <a:ln w="4445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34836" name="图片 48">
            <a:extLst>
              <a:ext uri="{FF2B5EF4-FFF2-40B4-BE49-F238E27FC236}">
                <a16:creationId xmlns:a16="http://schemas.microsoft.com/office/drawing/2014/main" id="{6826F436-8794-45C5-A052-2CF255266DE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51763" y="1228725"/>
            <a:ext cx="107950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68DAD17B-D6FA-4920-8853-7994D65FC234}"/>
              </a:ext>
            </a:extLst>
          </p:cNvPr>
          <p:cNvSpPr txBox="1"/>
          <p:nvPr/>
        </p:nvSpPr>
        <p:spPr>
          <a:xfrm>
            <a:off x="815286" y="5371068"/>
            <a:ext cx="1120820" cy="369332"/>
          </a:xfrm>
          <a:prstGeom prst="rect">
            <a:avLst/>
          </a:prstGeom>
          <a:noFill/>
        </p:spPr>
        <p:txBody>
          <a:bodyPr wrap="none" rtlCol="0">
            <a:spAutoFit/>
          </a:bodyPr>
          <a:lstStyle/>
          <a:p>
            <a:r>
              <a:rPr lang="en-US" altLang="zh-CN" dirty="0"/>
              <a:t>DBA</a:t>
            </a:r>
            <a:r>
              <a:rPr lang="zh-CN" altLang="en-US" dirty="0"/>
              <a:t>负责</a:t>
            </a:r>
          </a:p>
        </p:txBody>
      </p:sp>
      <p:sp>
        <p:nvSpPr>
          <p:cNvPr id="22" name="文本框 21">
            <a:extLst>
              <a:ext uri="{FF2B5EF4-FFF2-40B4-BE49-F238E27FC236}">
                <a16:creationId xmlns:a16="http://schemas.microsoft.com/office/drawing/2014/main" id="{67DAE2E8-8E7D-4D6D-AD11-1C7BED1DCDC6}"/>
              </a:ext>
            </a:extLst>
          </p:cNvPr>
          <p:cNvSpPr txBox="1"/>
          <p:nvPr/>
        </p:nvSpPr>
        <p:spPr>
          <a:xfrm>
            <a:off x="889000" y="4219912"/>
            <a:ext cx="1107996" cy="646331"/>
          </a:xfrm>
          <a:prstGeom prst="rect">
            <a:avLst/>
          </a:prstGeom>
          <a:noFill/>
        </p:spPr>
        <p:txBody>
          <a:bodyPr wrap="none" rtlCol="0">
            <a:spAutoFit/>
          </a:bodyPr>
          <a:lstStyle/>
          <a:p>
            <a:r>
              <a:rPr lang="zh-CN" altLang="en-US" dirty="0"/>
              <a:t>面向用户</a:t>
            </a:r>
            <a:endParaRPr lang="en-US" altLang="zh-CN" dirty="0"/>
          </a:p>
          <a:p>
            <a:r>
              <a:rPr lang="zh-CN" altLang="en-US" dirty="0"/>
              <a:t>千人千面</a:t>
            </a:r>
          </a:p>
        </p:txBody>
      </p:sp>
      <p:cxnSp>
        <p:nvCxnSpPr>
          <p:cNvPr id="4" name="直接连接符 3">
            <a:extLst>
              <a:ext uri="{FF2B5EF4-FFF2-40B4-BE49-F238E27FC236}">
                <a16:creationId xmlns:a16="http://schemas.microsoft.com/office/drawing/2014/main" id="{6EFE5B4C-7DFD-4C40-BF1F-E4CBB7C55F80}"/>
              </a:ext>
            </a:extLst>
          </p:cNvPr>
          <p:cNvCxnSpPr>
            <a:stCxn id="2" idx="3"/>
          </p:cNvCxnSpPr>
          <p:nvPr/>
        </p:nvCxnSpPr>
        <p:spPr>
          <a:xfrm>
            <a:off x="1936106" y="5555734"/>
            <a:ext cx="13563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E3E1E6F1-F0EB-4CF7-9ECF-99D5B9921C0F}"/>
              </a:ext>
            </a:extLst>
          </p:cNvPr>
          <p:cNvCxnSpPr>
            <a:cxnSpLocks/>
            <a:stCxn id="2" idx="3"/>
          </p:cNvCxnSpPr>
          <p:nvPr/>
        </p:nvCxnSpPr>
        <p:spPr>
          <a:xfrm>
            <a:off x="1936106" y="5555734"/>
            <a:ext cx="1356369" cy="799028"/>
          </a:xfrm>
          <a:prstGeom prst="line">
            <a:avLst/>
          </a:prstGeom>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10B52843-1BF0-4AE2-BC8E-3C6AAEEEE52F}"/>
              </a:ext>
            </a:extLst>
          </p:cNvPr>
          <p:cNvSpPr txBox="1"/>
          <p:nvPr/>
        </p:nvSpPr>
        <p:spPr>
          <a:xfrm>
            <a:off x="7613650" y="3246286"/>
            <a:ext cx="1408768" cy="646331"/>
          </a:xfrm>
          <a:prstGeom prst="rect">
            <a:avLst/>
          </a:prstGeom>
          <a:noFill/>
        </p:spPr>
        <p:txBody>
          <a:bodyPr wrap="square" rtlCol="0">
            <a:spAutoFit/>
          </a:bodyPr>
          <a:lstStyle/>
          <a:p>
            <a:r>
              <a:rPr lang="en-US" altLang="zh-CN" b="1" dirty="0">
                <a:solidFill>
                  <a:srgbClr val="FF0000"/>
                </a:solidFill>
              </a:rPr>
              <a:t>1973</a:t>
            </a:r>
            <a:r>
              <a:rPr lang="zh-CN" altLang="en-US" b="1" dirty="0">
                <a:solidFill>
                  <a:srgbClr val="FF0000"/>
                </a:solidFill>
              </a:rPr>
              <a:t>年获得</a:t>
            </a:r>
            <a:r>
              <a:rPr lang="en-US" altLang="zh-CN" b="1" dirty="0">
                <a:solidFill>
                  <a:srgbClr val="FF0000"/>
                </a:solidFill>
              </a:rPr>
              <a:t>ACM</a:t>
            </a:r>
            <a:r>
              <a:rPr lang="zh-CN" altLang="en-US" b="1" dirty="0">
                <a:solidFill>
                  <a:srgbClr val="FF0000"/>
                </a:solidFill>
              </a:rPr>
              <a:t>图灵奖</a:t>
            </a:r>
          </a:p>
        </p:txBody>
      </p:sp>
      <p:sp>
        <p:nvSpPr>
          <p:cNvPr id="27" name="Line 47">
            <a:extLst>
              <a:ext uri="{FF2B5EF4-FFF2-40B4-BE49-F238E27FC236}">
                <a16:creationId xmlns:a16="http://schemas.microsoft.com/office/drawing/2014/main" id="{40FF34DC-0A0B-46DE-AD0A-777FDDAFEEB1}"/>
              </a:ext>
            </a:extLst>
          </p:cNvPr>
          <p:cNvSpPr>
            <a:spLocks noChangeShapeType="1"/>
          </p:cNvSpPr>
          <p:nvPr/>
        </p:nvSpPr>
        <p:spPr bwMode="auto">
          <a:xfrm>
            <a:off x="3973511" y="2084388"/>
            <a:ext cx="69851" cy="1574789"/>
          </a:xfrm>
          <a:prstGeom prst="line">
            <a:avLst/>
          </a:prstGeom>
          <a:noFill/>
          <a:ln w="4445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968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968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996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5" grpId="0" animBg="1" autoUpdateAnimBg="0"/>
      <p:bldP spid="199686" grpId="0" animBg="1" autoUpdateAnimBg="0"/>
      <p:bldP spid="199687"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3">
            <a:extLst>
              <a:ext uri="{FF2B5EF4-FFF2-40B4-BE49-F238E27FC236}">
                <a16:creationId xmlns:a16="http://schemas.microsoft.com/office/drawing/2014/main" id="{8BE81469-14DC-4B06-B239-1D2DB9FCAECA}"/>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5CE8150F-2511-4C3C-9998-DE59C144F9C4}"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32</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35843" name="Rectangle 2">
            <a:extLst>
              <a:ext uri="{FF2B5EF4-FFF2-40B4-BE49-F238E27FC236}">
                <a16:creationId xmlns:a16="http://schemas.microsoft.com/office/drawing/2014/main" id="{CCEEDC8F-CA8C-4D4C-95F4-44E900A485D2}"/>
              </a:ext>
            </a:extLst>
          </p:cNvPr>
          <p:cNvSpPr>
            <a:spLocks noGrp="1" noChangeArrowheads="1"/>
          </p:cNvSpPr>
          <p:nvPr>
            <p:ph type="title"/>
          </p:nvPr>
        </p:nvSpPr>
        <p:spPr/>
        <p:txBody>
          <a:bodyPr/>
          <a:lstStyle/>
          <a:p>
            <a:pPr marL="838200" indent="-838200" eaLnBrk="1" hangingPunct="1"/>
            <a:r>
              <a:rPr lang="zh-CN" altLang="en-US" dirty="0"/>
              <a:t>物理模式 </a:t>
            </a:r>
            <a:r>
              <a:rPr lang="en-US" altLang="zh-CN" dirty="0"/>
              <a:t>– </a:t>
            </a:r>
            <a:r>
              <a:rPr lang="zh-CN" altLang="en-US" dirty="0"/>
              <a:t>数据库文件格式</a:t>
            </a:r>
            <a:endParaRPr lang="en-US" altLang="zh-CN" dirty="0"/>
          </a:p>
        </p:txBody>
      </p:sp>
      <p:sp>
        <p:nvSpPr>
          <p:cNvPr id="35844" name="Rectangle 3">
            <a:extLst>
              <a:ext uri="{FF2B5EF4-FFF2-40B4-BE49-F238E27FC236}">
                <a16:creationId xmlns:a16="http://schemas.microsoft.com/office/drawing/2014/main" id="{C6798CF7-5708-40E8-877B-D9441125E494}"/>
              </a:ext>
            </a:extLst>
          </p:cNvPr>
          <p:cNvSpPr>
            <a:spLocks noGrp="1" noChangeArrowheads="1"/>
          </p:cNvSpPr>
          <p:nvPr>
            <p:ph type="body" idx="1"/>
          </p:nvPr>
        </p:nvSpPr>
        <p:spPr>
          <a:xfrm>
            <a:off x="611188" y="1268413"/>
            <a:ext cx="8208962" cy="5589587"/>
          </a:xfrm>
        </p:spPr>
        <p:txBody>
          <a:bodyPr/>
          <a:lstStyle/>
          <a:p>
            <a:pPr eaLnBrk="1" hangingPunct="1">
              <a:tabLst>
                <a:tab pos="1820863" algn="l"/>
                <a:tab pos="3659188" algn="l"/>
                <a:tab pos="3943350" algn="l"/>
              </a:tabLst>
            </a:pPr>
            <a:r>
              <a:rPr lang="en-US" altLang="zh-CN"/>
              <a:t>Physical level describes how a record (e.g., student) is stored in file system</a:t>
            </a:r>
          </a:p>
        </p:txBody>
      </p:sp>
      <p:pic>
        <p:nvPicPr>
          <p:cNvPr id="35845" name="Picture 10">
            <a:extLst>
              <a:ext uri="{FF2B5EF4-FFF2-40B4-BE49-F238E27FC236}">
                <a16:creationId xmlns:a16="http://schemas.microsoft.com/office/drawing/2014/main" id="{B748212E-FB49-4A97-BF5E-1B6FD5D14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175" y="2781300"/>
            <a:ext cx="6342063"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3">
            <a:extLst>
              <a:ext uri="{FF2B5EF4-FFF2-40B4-BE49-F238E27FC236}">
                <a16:creationId xmlns:a16="http://schemas.microsoft.com/office/drawing/2014/main" id="{2A7F96CA-6D37-4940-9CCF-C08327273A3E}"/>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76990CB8-CCE2-447B-B2BD-491C7F3A4716}"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33</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36867" name="Rectangle 2">
            <a:extLst>
              <a:ext uri="{FF2B5EF4-FFF2-40B4-BE49-F238E27FC236}">
                <a16:creationId xmlns:a16="http://schemas.microsoft.com/office/drawing/2014/main" id="{FEB3DF3A-E77D-4210-9AD2-1BD162AF7D23}"/>
              </a:ext>
            </a:extLst>
          </p:cNvPr>
          <p:cNvSpPr>
            <a:spLocks noGrp="1" noChangeArrowheads="1"/>
          </p:cNvSpPr>
          <p:nvPr>
            <p:ph type="title"/>
          </p:nvPr>
        </p:nvSpPr>
        <p:spPr/>
        <p:txBody>
          <a:bodyPr/>
          <a:lstStyle/>
          <a:p>
            <a:pPr marL="838200" indent="-838200" eaLnBrk="1" hangingPunct="1"/>
            <a:r>
              <a:rPr lang="zh-CN" altLang="en-US" dirty="0"/>
              <a:t>逻辑模式 </a:t>
            </a:r>
            <a:r>
              <a:rPr lang="en-US" altLang="zh-CN" dirty="0"/>
              <a:t>– </a:t>
            </a:r>
            <a:r>
              <a:rPr lang="zh-CN" altLang="en-US" dirty="0"/>
              <a:t>数据库表</a:t>
            </a:r>
            <a:endParaRPr lang="en-US" altLang="zh-CN" dirty="0"/>
          </a:p>
        </p:txBody>
      </p:sp>
      <p:sp>
        <p:nvSpPr>
          <p:cNvPr id="36868" name="Rectangle 3">
            <a:extLst>
              <a:ext uri="{FF2B5EF4-FFF2-40B4-BE49-F238E27FC236}">
                <a16:creationId xmlns:a16="http://schemas.microsoft.com/office/drawing/2014/main" id="{3B1793B8-990A-4C0E-A2EA-1F843F344E94}"/>
              </a:ext>
            </a:extLst>
          </p:cNvPr>
          <p:cNvSpPr>
            <a:spLocks noGrp="1" noChangeArrowheads="1"/>
          </p:cNvSpPr>
          <p:nvPr>
            <p:ph type="body" idx="1"/>
          </p:nvPr>
        </p:nvSpPr>
        <p:spPr>
          <a:xfrm>
            <a:off x="179388" y="1268413"/>
            <a:ext cx="8785225" cy="5589587"/>
          </a:xfrm>
        </p:spPr>
        <p:txBody>
          <a:bodyPr/>
          <a:lstStyle/>
          <a:p>
            <a:pPr eaLnBrk="1" hangingPunct="1">
              <a:tabLst>
                <a:tab pos="1820863" algn="l"/>
                <a:tab pos="3659188" algn="l"/>
                <a:tab pos="3943350" algn="l"/>
              </a:tabLst>
            </a:pPr>
            <a:r>
              <a:rPr lang="en-US" altLang="zh-CN"/>
              <a:t>Logical level describes data stored in database, and the relationships among the data.</a:t>
            </a:r>
          </a:p>
          <a:p>
            <a:pPr lvl="1">
              <a:buFont typeface="Monotype Sorts" charset="2"/>
              <a:buNone/>
              <a:tabLst>
                <a:tab pos="1820863" algn="l"/>
                <a:tab pos="3659188" algn="l"/>
                <a:tab pos="3943350" algn="l"/>
              </a:tabLst>
            </a:pPr>
            <a:r>
              <a:rPr lang="en-US" altLang="zh-CN"/>
              <a:t>		</a:t>
            </a:r>
            <a:r>
              <a:rPr lang="en-US" altLang="zh-CN" b="1">
                <a:ea typeface="ＭＳ Ｐゴシック" panose="020B0600070205080204" pitchFamily="34" charset="-128"/>
              </a:rPr>
              <a:t>type</a:t>
            </a:r>
            <a:r>
              <a:rPr lang="en-US" altLang="zh-CN">
                <a:ea typeface="ＭＳ Ｐゴシック" panose="020B0600070205080204" pitchFamily="34" charset="-128"/>
              </a:rPr>
              <a:t> </a:t>
            </a:r>
            <a:r>
              <a:rPr lang="en-US" altLang="zh-CN" i="1">
                <a:ea typeface="ＭＳ Ｐゴシック" panose="020B0600070205080204" pitchFamily="34" charset="-128"/>
              </a:rPr>
              <a:t>instructor</a:t>
            </a:r>
            <a:r>
              <a:rPr lang="en-US" altLang="zh-CN">
                <a:ea typeface="ＭＳ Ｐゴシック" panose="020B0600070205080204" pitchFamily="34" charset="-128"/>
              </a:rPr>
              <a:t> = </a:t>
            </a:r>
            <a:r>
              <a:rPr lang="en-US" altLang="zh-CN" b="1">
                <a:ea typeface="ＭＳ Ｐゴシック" panose="020B0600070205080204" pitchFamily="34" charset="-128"/>
              </a:rPr>
              <a:t>record</a:t>
            </a:r>
            <a:endParaRPr lang="en-US" altLang="zh-CN">
              <a:ea typeface="ＭＳ Ｐゴシック" panose="020B0600070205080204" pitchFamily="34" charset="-128"/>
            </a:endParaRPr>
          </a:p>
          <a:p>
            <a:pPr lvl="1">
              <a:buFontTx/>
              <a:buNone/>
              <a:tabLst>
                <a:tab pos="1820863" algn="l"/>
                <a:tab pos="3659188" algn="l"/>
                <a:tab pos="3943350" algn="l"/>
              </a:tabLst>
            </a:pPr>
            <a:r>
              <a:rPr lang="en-US" altLang="zh-CN">
                <a:ea typeface="ＭＳ Ｐゴシック" panose="020B0600070205080204" pitchFamily="34" charset="-128"/>
              </a:rPr>
              <a:t>			</a:t>
            </a:r>
            <a:r>
              <a:rPr lang="en-US" altLang="zh-CN" i="1">
                <a:ea typeface="ＭＳ Ｐゴシック" panose="020B0600070205080204" pitchFamily="34" charset="-128"/>
              </a:rPr>
              <a:t>ID</a:t>
            </a:r>
            <a:r>
              <a:rPr lang="en-US" altLang="zh-CN">
                <a:ea typeface="ＭＳ Ｐゴシック" panose="020B0600070205080204" pitchFamily="34" charset="-128"/>
              </a:rPr>
              <a:t> : string; </a:t>
            </a:r>
            <a:br>
              <a:rPr lang="en-US" altLang="zh-CN">
                <a:ea typeface="ＭＳ Ｐゴシック" panose="020B0600070205080204" pitchFamily="34" charset="-128"/>
              </a:rPr>
            </a:br>
            <a:r>
              <a:rPr lang="en-US" altLang="zh-CN">
                <a:ea typeface="ＭＳ Ｐゴシック" panose="020B0600070205080204" pitchFamily="34" charset="-128"/>
              </a:rPr>
              <a:t>		</a:t>
            </a:r>
            <a:r>
              <a:rPr lang="en-US" altLang="zh-CN" i="1">
                <a:ea typeface="ＭＳ Ｐゴシック" panose="020B0600070205080204" pitchFamily="34" charset="-128"/>
              </a:rPr>
              <a:t>name</a:t>
            </a:r>
            <a:r>
              <a:rPr lang="en-US" altLang="zh-CN">
                <a:ea typeface="ＭＳ Ｐゴシック" panose="020B0600070205080204" pitchFamily="34" charset="-128"/>
              </a:rPr>
              <a:t> : string;</a:t>
            </a:r>
            <a:br>
              <a:rPr lang="en-US" altLang="zh-CN">
                <a:ea typeface="ＭＳ Ｐゴシック" panose="020B0600070205080204" pitchFamily="34" charset="-128"/>
              </a:rPr>
            </a:br>
            <a:r>
              <a:rPr lang="en-US" altLang="zh-CN">
                <a:ea typeface="ＭＳ Ｐゴシック" panose="020B0600070205080204" pitchFamily="34" charset="-128"/>
              </a:rPr>
              <a:t>		</a:t>
            </a:r>
            <a:r>
              <a:rPr lang="en-US" altLang="zh-CN" i="1">
                <a:ea typeface="ＭＳ Ｐゴシック" panose="020B0600070205080204" pitchFamily="34" charset="-128"/>
              </a:rPr>
              <a:t>dept_name</a:t>
            </a:r>
            <a:r>
              <a:rPr lang="en-US" altLang="zh-CN">
                <a:ea typeface="ＭＳ Ｐゴシック" panose="020B0600070205080204" pitchFamily="34" charset="-128"/>
              </a:rPr>
              <a:t> : string;</a:t>
            </a:r>
            <a:br>
              <a:rPr lang="en-US" altLang="zh-CN">
                <a:ea typeface="ＭＳ Ｐゴシック" panose="020B0600070205080204" pitchFamily="34" charset="-128"/>
              </a:rPr>
            </a:br>
            <a:r>
              <a:rPr lang="en-US" altLang="zh-CN">
                <a:ea typeface="ＭＳ Ｐゴシック" panose="020B0600070205080204" pitchFamily="34" charset="-128"/>
              </a:rPr>
              <a:t>		</a:t>
            </a:r>
            <a:r>
              <a:rPr lang="en-US" altLang="zh-CN" i="1">
                <a:ea typeface="ＭＳ Ｐゴシック" panose="020B0600070205080204" pitchFamily="34" charset="-128"/>
              </a:rPr>
              <a:t>salary</a:t>
            </a:r>
            <a:r>
              <a:rPr lang="en-US" altLang="zh-CN">
                <a:ea typeface="ＭＳ Ｐゴシック" panose="020B0600070205080204" pitchFamily="34" charset="-128"/>
              </a:rPr>
              <a:t> : integer;</a:t>
            </a:r>
          </a:p>
          <a:p>
            <a:pPr lvl="4">
              <a:buFontTx/>
              <a:buNone/>
              <a:tabLst>
                <a:tab pos="1820863" algn="l"/>
                <a:tab pos="3659188" algn="l"/>
                <a:tab pos="3943350" algn="l"/>
              </a:tabLst>
            </a:pPr>
            <a:r>
              <a:rPr lang="en-US" altLang="zh-CN" b="1">
                <a:ea typeface="ＭＳ Ｐゴシック" panose="020B0600070205080204" pitchFamily="34" charset="-128"/>
              </a:rPr>
              <a:t>	</a:t>
            </a:r>
            <a:r>
              <a:rPr lang="en-US" altLang="zh-CN" sz="2800" b="1">
                <a:ea typeface="ＭＳ Ｐゴシック" panose="020B0600070205080204" pitchFamily="34" charset="-128"/>
              </a:rPr>
              <a:t>end;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3">
            <a:extLst>
              <a:ext uri="{FF2B5EF4-FFF2-40B4-BE49-F238E27FC236}">
                <a16:creationId xmlns:a16="http://schemas.microsoft.com/office/drawing/2014/main" id="{4246B472-2294-4BA7-8C00-EFE6CD38E21B}"/>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FC08223C-18D8-4628-8B56-0DC95436E3CF}"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34</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37891" name="Rectangle 2">
            <a:extLst>
              <a:ext uri="{FF2B5EF4-FFF2-40B4-BE49-F238E27FC236}">
                <a16:creationId xmlns:a16="http://schemas.microsoft.com/office/drawing/2014/main" id="{657223B6-9185-4ED7-B95C-C3EAFED212BD}"/>
              </a:ext>
            </a:extLst>
          </p:cNvPr>
          <p:cNvSpPr>
            <a:spLocks noGrp="1" noChangeArrowheads="1"/>
          </p:cNvSpPr>
          <p:nvPr>
            <p:ph type="title"/>
          </p:nvPr>
        </p:nvSpPr>
        <p:spPr/>
        <p:txBody>
          <a:bodyPr/>
          <a:lstStyle/>
          <a:p>
            <a:pPr marL="838200" indent="-838200" eaLnBrk="1" hangingPunct="1"/>
            <a:r>
              <a:rPr lang="zh-CN" altLang="en-US" dirty="0"/>
              <a:t>视图模式 </a:t>
            </a:r>
            <a:r>
              <a:rPr lang="en-US" altLang="zh-CN" dirty="0"/>
              <a:t>- </a:t>
            </a:r>
            <a:r>
              <a:rPr lang="zh-CN" altLang="en-US" dirty="0"/>
              <a:t>数据库视图</a:t>
            </a:r>
            <a:endParaRPr lang="en-US" altLang="zh-CN" dirty="0"/>
          </a:p>
        </p:txBody>
      </p:sp>
      <p:sp>
        <p:nvSpPr>
          <p:cNvPr id="37892" name="Rectangle 3">
            <a:extLst>
              <a:ext uri="{FF2B5EF4-FFF2-40B4-BE49-F238E27FC236}">
                <a16:creationId xmlns:a16="http://schemas.microsoft.com/office/drawing/2014/main" id="{06A01770-7D9C-4765-9B65-6DABBF989F67}"/>
              </a:ext>
            </a:extLst>
          </p:cNvPr>
          <p:cNvSpPr>
            <a:spLocks noGrp="1" noChangeArrowheads="1"/>
          </p:cNvSpPr>
          <p:nvPr>
            <p:ph type="body" idx="1"/>
          </p:nvPr>
        </p:nvSpPr>
        <p:spPr>
          <a:xfrm>
            <a:off x="0" y="1277938"/>
            <a:ext cx="9144000" cy="5589587"/>
          </a:xfrm>
        </p:spPr>
        <p:txBody>
          <a:bodyPr/>
          <a:lstStyle/>
          <a:p>
            <a:pPr eaLnBrk="1" hangingPunct="1">
              <a:tabLst>
                <a:tab pos="1820863" algn="l"/>
                <a:tab pos="3659188" algn="l"/>
                <a:tab pos="3943350" algn="l"/>
              </a:tabLst>
            </a:pPr>
            <a:r>
              <a:rPr lang="zh-CN" altLang="en-US"/>
              <a:t>作用</a:t>
            </a:r>
            <a:r>
              <a:rPr lang="en-US" altLang="zh-CN"/>
              <a:t>1</a:t>
            </a:r>
            <a:r>
              <a:rPr lang="zh-CN" altLang="en-US"/>
              <a:t>：创建视图后，当数据库表更改时只要不影响视图定义，应用程序就不用改变。</a:t>
            </a:r>
            <a:endParaRPr lang="en-US" altLang="zh-CN"/>
          </a:p>
          <a:p>
            <a:pPr eaLnBrk="1" hangingPunct="1">
              <a:tabLst>
                <a:tab pos="1820863" algn="l"/>
                <a:tab pos="3659188" algn="l"/>
                <a:tab pos="3943350" algn="l"/>
              </a:tabLst>
            </a:pPr>
            <a:endParaRPr lang="en-US" altLang="zh-CN"/>
          </a:p>
          <a:p>
            <a:pPr eaLnBrk="1" hangingPunct="1">
              <a:tabLst>
                <a:tab pos="1820863" algn="l"/>
                <a:tab pos="3659188" algn="l"/>
                <a:tab pos="3943350" algn="l"/>
              </a:tabLst>
            </a:pPr>
            <a:r>
              <a:rPr lang="zh-CN" altLang="en-US"/>
              <a:t>作用</a:t>
            </a:r>
            <a:r>
              <a:rPr lang="en-US" altLang="zh-CN"/>
              <a:t>2</a:t>
            </a:r>
            <a:r>
              <a:rPr lang="zh-CN" altLang="en-US"/>
              <a:t>：视图还可以向应用程序员屏蔽敏感信息。比如，在国家政治、经济、技术、军事等信息系统中，在基本表完成逻辑设计之后，立即在基本表上建立第一层视图，这层视图与基本表甚至完全相同；即不允许应用开发人员看到基本表，要求只有</a:t>
            </a:r>
            <a:r>
              <a:rPr lang="en-US" altLang="zh-CN"/>
              <a:t>DBA</a:t>
            </a:r>
            <a:r>
              <a:rPr lang="zh-CN" altLang="en-US"/>
              <a:t>和安全管理员才能操作基本表。</a:t>
            </a:r>
            <a:endParaRPr lang="en-US" altLang="zh-CN" b="1" i="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3">
            <a:extLst>
              <a:ext uri="{FF2B5EF4-FFF2-40B4-BE49-F238E27FC236}">
                <a16:creationId xmlns:a16="http://schemas.microsoft.com/office/drawing/2014/main" id="{6FEAAC6F-1216-495A-B608-EC02978DBBE5}"/>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D1FFA7AE-388A-482C-A293-11C876697649}"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35</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38915" name="Rectangle 2">
            <a:extLst>
              <a:ext uri="{FF2B5EF4-FFF2-40B4-BE49-F238E27FC236}">
                <a16:creationId xmlns:a16="http://schemas.microsoft.com/office/drawing/2014/main" id="{8CDE456E-0E49-4BC9-B58A-8A144E835588}"/>
              </a:ext>
            </a:extLst>
          </p:cNvPr>
          <p:cNvSpPr>
            <a:spLocks noGrp="1" noChangeArrowheads="1"/>
          </p:cNvSpPr>
          <p:nvPr>
            <p:ph type="title"/>
          </p:nvPr>
        </p:nvSpPr>
        <p:spPr/>
        <p:txBody>
          <a:bodyPr/>
          <a:lstStyle/>
          <a:p>
            <a:pPr eaLnBrk="1" hangingPunct="1"/>
            <a:r>
              <a:rPr lang="zh-CN" altLang="en-US"/>
              <a:t>数据独立性</a:t>
            </a:r>
            <a:endParaRPr lang="en-US" altLang="zh-CN"/>
          </a:p>
        </p:txBody>
      </p:sp>
      <p:sp>
        <p:nvSpPr>
          <p:cNvPr id="38916" name="Rectangle 3">
            <a:extLst>
              <a:ext uri="{FF2B5EF4-FFF2-40B4-BE49-F238E27FC236}">
                <a16:creationId xmlns:a16="http://schemas.microsoft.com/office/drawing/2014/main" id="{34CD0FEC-D8A1-4348-A838-B8DA9AF95C8F}"/>
              </a:ext>
            </a:extLst>
          </p:cNvPr>
          <p:cNvSpPr>
            <a:spLocks noGrp="1" noChangeArrowheads="1"/>
          </p:cNvSpPr>
          <p:nvPr>
            <p:ph type="body" idx="1"/>
          </p:nvPr>
        </p:nvSpPr>
        <p:spPr>
          <a:xfrm>
            <a:off x="179388" y="1052513"/>
            <a:ext cx="8713787" cy="4835525"/>
          </a:xfrm>
        </p:spPr>
        <p:txBody>
          <a:bodyPr/>
          <a:lstStyle/>
          <a:p>
            <a:pPr eaLnBrk="1" hangingPunct="1"/>
            <a:r>
              <a:rPr lang="en-US" altLang="zh-CN"/>
              <a:t>In general, the interfaces between the various levels and components should be well defined so that changes in some parts do not seriously influence others.</a:t>
            </a:r>
          </a:p>
        </p:txBody>
      </p:sp>
      <p:pic>
        <p:nvPicPr>
          <p:cNvPr id="38917" name="Picture 4">
            <a:extLst>
              <a:ext uri="{FF2B5EF4-FFF2-40B4-BE49-F238E27FC236}">
                <a16:creationId xmlns:a16="http://schemas.microsoft.com/office/drawing/2014/main" id="{C89862ED-3643-4684-A332-14D2C0E153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4351" t="21413" r="2733" b="13895"/>
          <a:stretch>
            <a:fillRect/>
          </a:stretch>
        </p:blipFill>
        <p:spPr bwMode="auto">
          <a:xfrm>
            <a:off x="2124075" y="3357563"/>
            <a:ext cx="5473700" cy="3203575"/>
          </a:xfrm>
          <a:prstGeom prst="rect">
            <a:avLst/>
          </a:prstGeom>
          <a:noFill/>
          <a:ln w="76200" cmpd="tri">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38918" name="Line 5">
            <a:extLst>
              <a:ext uri="{FF2B5EF4-FFF2-40B4-BE49-F238E27FC236}">
                <a16:creationId xmlns:a16="http://schemas.microsoft.com/office/drawing/2014/main" id="{F39034C0-3EB1-45EF-B2FC-7EE0BCC1F72F}"/>
              </a:ext>
            </a:extLst>
          </p:cNvPr>
          <p:cNvSpPr>
            <a:spLocks noChangeShapeType="1"/>
          </p:cNvSpPr>
          <p:nvPr/>
        </p:nvSpPr>
        <p:spPr bwMode="auto">
          <a:xfrm>
            <a:off x="1547813" y="5805488"/>
            <a:ext cx="3240087"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919" name="Line 6">
            <a:extLst>
              <a:ext uri="{FF2B5EF4-FFF2-40B4-BE49-F238E27FC236}">
                <a16:creationId xmlns:a16="http://schemas.microsoft.com/office/drawing/2014/main" id="{2D0EB546-0193-46E1-9880-BA9DE77837B4}"/>
              </a:ext>
            </a:extLst>
          </p:cNvPr>
          <p:cNvSpPr>
            <a:spLocks noChangeShapeType="1"/>
          </p:cNvSpPr>
          <p:nvPr/>
        </p:nvSpPr>
        <p:spPr bwMode="auto">
          <a:xfrm>
            <a:off x="1547813" y="4941888"/>
            <a:ext cx="3240087"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3">
            <a:extLst>
              <a:ext uri="{FF2B5EF4-FFF2-40B4-BE49-F238E27FC236}">
                <a16:creationId xmlns:a16="http://schemas.microsoft.com/office/drawing/2014/main" id="{52F4FEAA-4644-4275-BE6A-DE34B01674CC}"/>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18B3D661-EB6C-4A40-9544-D5DAC116B610}"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36</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39939" name="Rectangle 2">
            <a:extLst>
              <a:ext uri="{FF2B5EF4-FFF2-40B4-BE49-F238E27FC236}">
                <a16:creationId xmlns:a16="http://schemas.microsoft.com/office/drawing/2014/main" id="{E60D96E7-76A8-429D-8330-0F388082B647}"/>
              </a:ext>
            </a:extLst>
          </p:cNvPr>
          <p:cNvSpPr>
            <a:spLocks noGrp="1" noChangeArrowheads="1"/>
          </p:cNvSpPr>
          <p:nvPr>
            <p:ph type="title"/>
          </p:nvPr>
        </p:nvSpPr>
        <p:spPr/>
        <p:txBody>
          <a:bodyPr/>
          <a:lstStyle/>
          <a:p>
            <a:pPr eaLnBrk="1" hangingPunct="1"/>
            <a:r>
              <a:rPr lang="zh-CN" altLang="en-US"/>
              <a:t>物理数据独立性</a:t>
            </a:r>
            <a:endParaRPr lang="en-US" altLang="zh-CN"/>
          </a:p>
        </p:txBody>
      </p:sp>
      <p:sp>
        <p:nvSpPr>
          <p:cNvPr id="39940" name="Rectangle 3">
            <a:extLst>
              <a:ext uri="{FF2B5EF4-FFF2-40B4-BE49-F238E27FC236}">
                <a16:creationId xmlns:a16="http://schemas.microsoft.com/office/drawing/2014/main" id="{004D4248-A97C-4352-AF26-023CACB18175}"/>
              </a:ext>
            </a:extLst>
          </p:cNvPr>
          <p:cNvSpPr>
            <a:spLocks noGrp="1" noChangeArrowheads="1"/>
          </p:cNvSpPr>
          <p:nvPr>
            <p:ph type="body" idx="1"/>
          </p:nvPr>
        </p:nvSpPr>
        <p:spPr>
          <a:xfrm>
            <a:off x="684213" y="1268413"/>
            <a:ext cx="7920037" cy="4835525"/>
          </a:xfrm>
        </p:spPr>
        <p:txBody>
          <a:bodyPr/>
          <a:lstStyle/>
          <a:p>
            <a:pPr eaLnBrk="1" hangingPunct="1"/>
            <a:r>
              <a:rPr lang="en-US" altLang="zh-CN"/>
              <a:t> the ability to modify the physical schema without changing the logical schema</a:t>
            </a:r>
          </a:p>
          <a:p>
            <a:pPr lvl="1" eaLnBrk="1" hangingPunct="1"/>
            <a:r>
              <a:rPr lang="en-US" altLang="zh-CN"/>
              <a:t>Applications depend on the logical schema</a:t>
            </a:r>
          </a:p>
          <a:p>
            <a:pPr eaLnBrk="1" hangingPunct="1"/>
            <a:endParaRPr lang="en-US" altLang="zh-CN"/>
          </a:p>
        </p:txBody>
      </p:sp>
      <p:pic>
        <p:nvPicPr>
          <p:cNvPr id="39941" name="Picture 4">
            <a:extLst>
              <a:ext uri="{FF2B5EF4-FFF2-40B4-BE49-F238E27FC236}">
                <a16:creationId xmlns:a16="http://schemas.microsoft.com/office/drawing/2014/main" id="{613DF01A-F607-4C69-9C6B-9BA50C092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4351" t="21413" r="2733" b="13895"/>
          <a:stretch>
            <a:fillRect/>
          </a:stretch>
        </p:blipFill>
        <p:spPr bwMode="auto">
          <a:xfrm>
            <a:off x="2124075" y="3357563"/>
            <a:ext cx="5473700" cy="3203575"/>
          </a:xfrm>
          <a:prstGeom prst="rect">
            <a:avLst/>
          </a:prstGeom>
          <a:noFill/>
          <a:ln w="76200" cmpd="tri">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39942" name="Line 5">
            <a:extLst>
              <a:ext uri="{FF2B5EF4-FFF2-40B4-BE49-F238E27FC236}">
                <a16:creationId xmlns:a16="http://schemas.microsoft.com/office/drawing/2014/main" id="{3DF7631C-3A94-4F44-A882-835B1E520496}"/>
              </a:ext>
            </a:extLst>
          </p:cNvPr>
          <p:cNvSpPr>
            <a:spLocks noChangeShapeType="1"/>
          </p:cNvSpPr>
          <p:nvPr/>
        </p:nvSpPr>
        <p:spPr bwMode="auto">
          <a:xfrm>
            <a:off x="1547813" y="5805488"/>
            <a:ext cx="3240087"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3">
            <a:extLst>
              <a:ext uri="{FF2B5EF4-FFF2-40B4-BE49-F238E27FC236}">
                <a16:creationId xmlns:a16="http://schemas.microsoft.com/office/drawing/2014/main" id="{24AA90E9-D751-40F7-9523-3BB0B4AF1D32}"/>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C4D3E699-750B-4F8C-9814-5EFECC4000F9}"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37</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40963" name="Rectangle 2">
            <a:extLst>
              <a:ext uri="{FF2B5EF4-FFF2-40B4-BE49-F238E27FC236}">
                <a16:creationId xmlns:a16="http://schemas.microsoft.com/office/drawing/2014/main" id="{EB58FF0A-9662-4504-BD92-E8390F5F5137}"/>
              </a:ext>
            </a:extLst>
          </p:cNvPr>
          <p:cNvSpPr>
            <a:spLocks noGrp="1" noChangeArrowheads="1"/>
          </p:cNvSpPr>
          <p:nvPr>
            <p:ph type="title"/>
          </p:nvPr>
        </p:nvSpPr>
        <p:spPr/>
        <p:txBody>
          <a:bodyPr/>
          <a:lstStyle/>
          <a:p>
            <a:pPr eaLnBrk="1" hangingPunct="1"/>
            <a:r>
              <a:rPr lang="zh-CN" altLang="en-US"/>
              <a:t>数据模型</a:t>
            </a:r>
            <a:endParaRPr lang="en-US" altLang="zh-CN"/>
          </a:p>
        </p:txBody>
      </p:sp>
      <p:sp>
        <p:nvSpPr>
          <p:cNvPr id="32772" name="Rectangle 3">
            <a:extLst>
              <a:ext uri="{FF2B5EF4-FFF2-40B4-BE49-F238E27FC236}">
                <a16:creationId xmlns:a16="http://schemas.microsoft.com/office/drawing/2014/main" id="{FD17E6D1-A2D7-4520-AAE6-77B715B4B60D}"/>
              </a:ext>
            </a:extLst>
          </p:cNvPr>
          <p:cNvSpPr>
            <a:spLocks noGrp="1" noChangeArrowheads="1"/>
          </p:cNvSpPr>
          <p:nvPr>
            <p:ph type="body" idx="1"/>
          </p:nvPr>
        </p:nvSpPr>
        <p:spPr>
          <a:xfrm>
            <a:off x="0" y="1506538"/>
            <a:ext cx="8915400" cy="5351462"/>
          </a:xfrm>
        </p:spPr>
        <p:txBody>
          <a:bodyPr/>
          <a:lstStyle/>
          <a:p>
            <a:pPr marL="609600" indent="-609600" eaLnBrk="1" hangingPunct="1">
              <a:lnSpc>
                <a:spcPct val="90000"/>
              </a:lnSpc>
              <a:defRPr/>
            </a:pPr>
            <a:r>
              <a:rPr lang="en-US" altLang="zh-CN" dirty="0"/>
              <a:t>A collection of tools for describing schemas</a:t>
            </a:r>
          </a:p>
          <a:p>
            <a:pPr marL="990600" lvl="1" indent="-533400" eaLnBrk="1" hangingPunct="1">
              <a:lnSpc>
                <a:spcPct val="80000"/>
              </a:lnSpc>
              <a:defRPr/>
            </a:pPr>
            <a:r>
              <a:rPr lang="en-US" altLang="zh-CN" dirty="0"/>
              <a:t>Data </a:t>
            </a:r>
          </a:p>
          <a:p>
            <a:pPr marL="990600" lvl="1" indent="-533400" eaLnBrk="1" hangingPunct="1">
              <a:lnSpc>
                <a:spcPct val="80000"/>
              </a:lnSpc>
              <a:defRPr/>
            </a:pPr>
            <a:r>
              <a:rPr lang="en-US" altLang="zh-CN" dirty="0"/>
              <a:t>Data relationships</a:t>
            </a:r>
          </a:p>
          <a:p>
            <a:pPr marL="990600" lvl="1" indent="-533400" eaLnBrk="1" hangingPunct="1">
              <a:lnSpc>
                <a:spcPct val="80000"/>
              </a:lnSpc>
              <a:defRPr/>
            </a:pPr>
            <a:r>
              <a:rPr lang="en-US" altLang="zh-CN" dirty="0"/>
              <a:t>Data semantics</a:t>
            </a:r>
          </a:p>
          <a:p>
            <a:pPr marL="990600" lvl="1" indent="-533400" eaLnBrk="1" hangingPunct="1">
              <a:lnSpc>
                <a:spcPct val="80000"/>
              </a:lnSpc>
              <a:defRPr/>
            </a:pPr>
            <a:r>
              <a:rPr lang="en-US" altLang="zh-CN" dirty="0"/>
              <a:t>Data constraints</a:t>
            </a:r>
          </a:p>
          <a:p>
            <a:pPr marL="609600" indent="-609600" eaLnBrk="1" hangingPunct="1">
              <a:lnSpc>
                <a:spcPct val="90000"/>
              </a:lnSpc>
              <a:defRPr/>
            </a:pPr>
            <a:r>
              <a:rPr lang="en-US" altLang="zh-CN" b="1" dirty="0"/>
              <a:t>Typical Data Models</a:t>
            </a:r>
          </a:p>
          <a:p>
            <a:pPr marL="990600" lvl="1" indent="-533400" eaLnBrk="1" hangingPunct="1">
              <a:lnSpc>
                <a:spcPct val="90000"/>
              </a:lnSpc>
              <a:defRPr/>
            </a:pPr>
            <a:r>
              <a:rPr lang="en-US" altLang="zh-CN" dirty="0"/>
              <a:t>Entity-Relationship model</a:t>
            </a:r>
            <a:r>
              <a:rPr lang="zh-CN" altLang="en-US" dirty="0"/>
              <a:t>（概念设计模型）</a:t>
            </a:r>
            <a:endParaRPr lang="en-US" altLang="zh-CN" dirty="0"/>
          </a:p>
          <a:p>
            <a:pPr marL="990600" lvl="1" indent="-533400" eaLnBrk="1" hangingPunct="1">
              <a:lnSpc>
                <a:spcPct val="90000"/>
              </a:lnSpc>
              <a:buFontTx/>
              <a:buNone/>
              <a:defRPr/>
            </a:pPr>
            <a:r>
              <a:rPr lang="en-US" altLang="zh-CN" b="1" dirty="0"/>
              <a:t>	P. P. Chen</a:t>
            </a:r>
          </a:p>
          <a:p>
            <a:pPr marL="990600" lvl="1" indent="-533400" eaLnBrk="1" hangingPunct="1">
              <a:lnSpc>
                <a:spcPct val="90000"/>
              </a:lnSpc>
              <a:defRPr/>
            </a:pPr>
            <a:r>
              <a:rPr lang="en-US" altLang="zh-CN" b="1" dirty="0"/>
              <a:t>Relational model</a:t>
            </a:r>
            <a:r>
              <a:rPr lang="zh-CN" altLang="en-US" b="1" dirty="0"/>
              <a:t>（逻辑设计模型）</a:t>
            </a:r>
            <a:endParaRPr lang="en-US" altLang="zh-CN" b="1" dirty="0"/>
          </a:p>
          <a:p>
            <a:pPr marL="457200" lvl="1" indent="0" eaLnBrk="1" hangingPunct="1">
              <a:lnSpc>
                <a:spcPct val="90000"/>
              </a:lnSpc>
              <a:buFontTx/>
              <a:buNone/>
              <a:defRPr/>
            </a:pPr>
            <a:r>
              <a:rPr lang="en-US" altLang="zh-CN" b="1" dirty="0"/>
              <a:t>	 E. F. </a:t>
            </a:r>
            <a:r>
              <a:rPr lang="en-US" altLang="zh-CN" b="1" dirty="0" err="1"/>
              <a:t>Codd</a:t>
            </a:r>
            <a:endParaRPr lang="en-US" altLang="zh-CN" b="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3">
            <a:extLst>
              <a:ext uri="{FF2B5EF4-FFF2-40B4-BE49-F238E27FC236}">
                <a16:creationId xmlns:a16="http://schemas.microsoft.com/office/drawing/2014/main" id="{427150D8-96B0-4807-83C3-C207C0F5E476}"/>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F7281850-35EA-4BB5-AE29-B883EAD22787}"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38</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41987" name="Rectangle 2">
            <a:extLst>
              <a:ext uri="{FF2B5EF4-FFF2-40B4-BE49-F238E27FC236}">
                <a16:creationId xmlns:a16="http://schemas.microsoft.com/office/drawing/2014/main" id="{EC80C3AA-5815-40A3-B975-7804B39BF0D9}"/>
              </a:ext>
            </a:extLst>
          </p:cNvPr>
          <p:cNvSpPr>
            <a:spLocks noGrp="1" noChangeArrowheads="1"/>
          </p:cNvSpPr>
          <p:nvPr>
            <p:ph type="title"/>
          </p:nvPr>
        </p:nvSpPr>
        <p:spPr/>
        <p:txBody>
          <a:bodyPr/>
          <a:lstStyle/>
          <a:p>
            <a:pPr eaLnBrk="1" hangingPunct="1"/>
            <a:r>
              <a:rPr lang="zh-CN" altLang="en-US"/>
              <a:t>数据模型</a:t>
            </a:r>
            <a:r>
              <a:rPr lang="en-US" altLang="zh-CN"/>
              <a:t>(c1)</a:t>
            </a:r>
          </a:p>
        </p:txBody>
      </p:sp>
      <p:sp>
        <p:nvSpPr>
          <p:cNvPr id="41988" name="Rectangle 3">
            <a:extLst>
              <a:ext uri="{FF2B5EF4-FFF2-40B4-BE49-F238E27FC236}">
                <a16:creationId xmlns:a16="http://schemas.microsoft.com/office/drawing/2014/main" id="{FA66E073-DE9C-434C-B67C-0BD43E3F8CA2}"/>
              </a:ext>
            </a:extLst>
          </p:cNvPr>
          <p:cNvSpPr>
            <a:spLocks noGrp="1" noChangeArrowheads="1"/>
          </p:cNvSpPr>
          <p:nvPr>
            <p:ph type="body" idx="1"/>
          </p:nvPr>
        </p:nvSpPr>
        <p:spPr>
          <a:xfrm>
            <a:off x="1062038" y="1506538"/>
            <a:ext cx="7624762" cy="5351462"/>
          </a:xfrm>
        </p:spPr>
        <p:txBody>
          <a:bodyPr/>
          <a:lstStyle/>
          <a:p>
            <a:pPr eaLnBrk="1" hangingPunct="1"/>
            <a:r>
              <a:rPr lang="en-US" altLang="zh-CN"/>
              <a:t>Object-oriented model</a:t>
            </a:r>
          </a:p>
          <a:p>
            <a:pPr eaLnBrk="1" hangingPunct="1"/>
            <a:endParaRPr lang="en-US" altLang="zh-CN"/>
          </a:p>
          <a:p>
            <a:pPr eaLnBrk="1" hangingPunct="1">
              <a:lnSpc>
                <a:spcPct val="70000"/>
              </a:lnSpc>
            </a:pPr>
            <a:r>
              <a:rPr lang="en-US" altLang="zh-CN"/>
              <a:t>Semi-structured data models</a:t>
            </a:r>
          </a:p>
          <a:p>
            <a:pPr lvl="1" eaLnBrk="1" hangingPunct="1">
              <a:lnSpc>
                <a:spcPct val="70000"/>
              </a:lnSpc>
            </a:pPr>
            <a:r>
              <a:rPr lang="en-US" altLang="zh-CN" b="1">
                <a:solidFill>
                  <a:srgbClr val="3333CC"/>
                </a:solidFill>
              </a:rPr>
              <a:t>XML</a:t>
            </a:r>
          </a:p>
          <a:p>
            <a:pPr eaLnBrk="1" hangingPunct="1">
              <a:lnSpc>
                <a:spcPct val="70000"/>
              </a:lnSpc>
            </a:pPr>
            <a:endParaRPr lang="en-US" altLang="zh-CN"/>
          </a:p>
          <a:p>
            <a:pPr eaLnBrk="1" hangingPunct="1">
              <a:lnSpc>
                <a:spcPct val="60000"/>
              </a:lnSpc>
            </a:pPr>
            <a:r>
              <a:rPr lang="en-US" altLang="zh-CN"/>
              <a:t>Early models</a:t>
            </a:r>
          </a:p>
          <a:p>
            <a:pPr lvl="1" eaLnBrk="1" hangingPunct="1">
              <a:lnSpc>
                <a:spcPct val="60000"/>
              </a:lnSpc>
            </a:pPr>
            <a:endParaRPr lang="en-US" altLang="zh-CN"/>
          </a:p>
          <a:p>
            <a:pPr lvl="1" eaLnBrk="1" hangingPunct="1">
              <a:lnSpc>
                <a:spcPct val="60000"/>
              </a:lnSpc>
            </a:pPr>
            <a:r>
              <a:rPr lang="en-US" altLang="zh-CN"/>
              <a:t>Network model </a:t>
            </a:r>
          </a:p>
          <a:p>
            <a:pPr lvl="1" eaLnBrk="1" hangingPunct="1">
              <a:lnSpc>
                <a:spcPct val="60000"/>
              </a:lnSpc>
            </a:pPr>
            <a:endParaRPr lang="en-US" altLang="zh-CN"/>
          </a:p>
          <a:p>
            <a:pPr lvl="1" eaLnBrk="1" hangingPunct="1">
              <a:lnSpc>
                <a:spcPct val="60000"/>
              </a:lnSpc>
            </a:pPr>
            <a:r>
              <a:rPr lang="en-US" altLang="zh-CN"/>
              <a:t>Hierarchical model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3">
            <a:extLst>
              <a:ext uri="{FF2B5EF4-FFF2-40B4-BE49-F238E27FC236}">
                <a16:creationId xmlns:a16="http://schemas.microsoft.com/office/drawing/2014/main" id="{FE3E518B-20DB-46DF-9038-7D0375FD7852}"/>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393D4788-3E27-4163-AB35-D5D344E8784F}"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39</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43011" name="Rectangle 2">
            <a:extLst>
              <a:ext uri="{FF2B5EF4-FFF2-40B4-BE49-F238E27FC236}">
                <a16:creationId xmlns:a16="http://schemas.microsoft.com/office/drawing/2014/main" id="{CD75EFF6-3C3D-4F6C-A3B0-E647428C5910}"/>
              </a:ext>
            </a:extLst>
          </p:cNvPr>
          <p:cNvSpPr>
            <a:spLocks noGrp="1" noChangeArrowheads="1"/>
          </p:cNvSpPr>
          <p:nvPr>
            <p:ph type="title"/>
          </p:nvPr>
        </p:nvSpPr>
        <p:spPr>
          <a:xfrm>
            <a:off x="0" y="44450"/>
            <a:ext cx="9144000" cy="1143000"/>
          </a:xfrm>
        </p:spPr>
        <p:txBody>
          <a:bodyPr/>
          <a:lstStyle/>
          <a:p>
            <a:pPr eaLnBrk="1" hangingPunct="1"/>
            <a:r>
              <a:rPr lang="en-US" altLang="zh-CN"/>
              <a:t>E-R</a:t>
            </a:r>
            <a:r>
              <a:rPr lang="zh-CN" altLang="en-US"/>
              <a:t>模型</a:t>
            </a:r>
            <a:r>
              <a:rPr lang="en-US" altLang="zh-CN"/>
              <a:t>—</a:t>
            </a:r>
            <a:r>
              <a:rPr lang="zh-CN" altLang="en-US"/>
              <a:t>陈品三教授发明</a:t>
            </a:r>
            <a:endParaRPr lang="en-US" altLang="zh-CN"/>
          </a:p>
        </p:txBody>
      </p:sp>
      <p:sp>
        <p:nvSpPr>
          <p:cNvPr id="43012" name="Rectangle 3">
            <a:extLst>
              <a:ext uri="{FF2B5EF4-FFF2-40B4-BE49-F238E27FC236}">
                <a16:creationId xmlns:a16="http://schemas.microsoft.com/office/drawing/2014/main" id="{FCFFFDB3-36D3-40CC-A7D1-885BF1312522}"/>
              </a:ext>
            </a:extLst>
          </p:cNvPr>
          <p:cNvSpPr>
            <a:spLocks noGrp="1" noChangeArrowheads="1"/>
          </p:cNvSpPr>
          <p:nvPr>
            <p:ph type="body" idx="1"/>
          </p:nvPr>
        </p:nvSpPr>
        <p:spPr>
          <a:xfrm>
            <a:off x="611560" y="1135748"/>
            <a:ext cx="8424863" cy="5004792"/>
          </a:xfrm>
        </p:spPr>
        <p:txBody>
          <a:bodyPr/>
          <a:lstStyle/>
          <a:p>
            <a:pPr eaLnBrk="1" hangingPunct="1"/>
            <a:r>
              <a:rPr lang="en-US" altLang="zh-CN" dirty="0"/>
              <a:t>E-R model of real world</a:t>
            </a:r>
          </a:p>
          <a:p>
            <a:pPr lvl="1" eaLnBrk="1" hangingPunct="1"/>
            <a:r>
              <a:rPr lang="en-US" altLang="zh-CN" dirty="0"/>
              <a:t>Entities (objects) </a:t>
            </a:r>
          </a:p>
          <a:p>
            <a:pPr marL="1085850" lvl="2" eaLnBrk="1" hangingPunct="1"/>
            <a:r>
              <a:rPr lang="en-US" altLang="zh-CN" sz="2000" dirty="0"/>
              <a:t>E.g. customers, accounts, bank branch</a:t>
            </a:r>
          </a:p>
          <a:p>
            <a:pPr lvl="1" eaLnBrk="1" hangingPunct="1"/>
            <a:r>
              <a:rPr lang="en-US" altLang="zh-CN" dirty="0"/>
              <a:t>Relationships between entities</a:t>
            </a:r>
          </a:p>
          <a:p>
            <a:pPr marL="1085850" lvl="2" eaLnBrk="1" hangingPunct="1"/>
            <a:r>
              <a:rPr lang="en-US" altLang="zh-CN" sz="2000" dirty="0"/>
              <a:t>Relationship set </a:t>
            </a:r>
            <a:r>
              <a:rPr lang="en-US" altLang="zh-CN" sz="2000" i="1" dirty="0"/>
              <a:t>depositor</a:t>
            </a:r>
            <a:r>
              <a:rPr lang="en-US" altLang="zh-CN" sz="2000" dirty="0"/>
              <a:t> associates customers with accounts</a:t>
            </a:r>
          </a:p>
          <a:p>
            <a:pPr marL="1085850" lvl="2" eaLnBrk="1" hangingPunct="1"/>
            <a:r>
              <a:rPr lang="en-US" altLang="zh-CN" sz="2000" dirty="0"/>
              <a:t>E.g. Account A-101 is held by customer Johnson</a:t>
            </a:r>
          </a:p>
          <a:p>
            <a:pPr marL="1085850" lvl="2" eaLnBrk="1" hangingPunct="1"/>
            <a:endParaRPr lang="en-US" altLang="zh-CN" dirty="0"/>
          </a:p>
        </p:txBody>
      </p:sp>
      <p:pic>
        <p:nvPicPr>
          <p:cNvPr id="43013" name="Picture 4">
            <a:extLst>
              <a:ext uri="{FF2B5EF4-FFF2-40B4-BE49-F238E27FC236}">
                <a16:creationId xmlns:a16="http://schemas.microsoft.com/office/drawing/2014/main" id="{0AF4C8B6-FA49-4FAF-A279-41970FE47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44" t="30066" r="1308" b="30501"/>
          <a:stretch>
            <a:fillRect/>
          </a:stretch>
        </p:blipFill>
        <p:spPr bwMode="auto">
          <a:xfrm>
            <a:off x="889000" y="4562449"/>
            <a:ext cx="7508875" cy="2276475"/>
          </a:xfrm>
          <a:prstGeom prst="rect">
            <a:avLst/>
          </a:prstGeom>
          <a:noFill/>
          <a:ln w="76200" cmpd="tri">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43014" name="文本框 1">
            <a:extLst>
              <a:ext uri="{FF2B5EF4-FFF2-40B4-BE49-F238E27FC236}">
                <a16:creationId xmlns:a16="http://schemas.microsoft.com/office/drawing/2014/main" id="{70762780-BD1E-4485-A45E-359A468E27BF}"/>
              </a:ext>
            </a:extLst>
          </p:cNvPr>
          <p:cNvSpPr txBox="1">
            <a:spLocks noChangeArrowheads="1"/>
          </p:cNvSpPr>
          <p:nvPr/>
        </p:nvSpPr>
        <p:spPr bwMode="auto">
          <a:xfrm>
            <a:off x="2452688" y="6326188"/>
            <a:ext cx="646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zh-CN" altLang="en-US" sz="1800">
                <a:solidFill>
                  <a:schemeClr val="tx1"/>
                </a:solidFill>
              </a:rPr>
              <a:t>主语</a:t>
            </a:r>
          </a:p>
        </p:txBody>
      </p:sp>
      <p:sp>
        <p:nvSpPr>
          <p:cNvPr id="43015" name="文本框 8">
            <a:extLst>
              <a:ext uri="{FF2B5EF4-FFF2-40B4-BE49-F238E27FC236}">
                <a16:creationId xmlns:a16="http://schemas.microsoft.com/office/drawing/2014/main" id="{C16D983E-DEEE-49F5-9032-E379C73354D9}"/>
              </a:ext>
            </a:extLst>
          </p:cNvPr>
          <p:cNvSpPr txBox="1">
            <a:spLocks noChangeArrowheads="1"/>
          </p:cNvSpPr>
          <p:nvPr/>
        </p:nvSpPr>
        <p:spPr bwMode="auto">
          <a:xfrm>
            <a:off x="6732588" y="6353175"/>
            <a:ext cx="6461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zh-CN" altLang="en-US" sz="1800">
                <a:solidFill>
                  <a:schemeClr val="tx1"/>
                </a:solidFill>
              </a:rPr>
              <a:t>宾语</a:t>
            </a:r>
          </a:p>
        </p:txBody>
      </p:sp>
      <p:sp>
        <p:nvSpPr>
          <p:cNvPr id="43016" name="文本框 9">
            <a:extLst>
              <a:ext uri="{FF2B5EF4-FFF2-40B4-BE49-F238E27FC236}">
                <a16:creationId xmlns:a16="http://schemas.microsoft.com/office/drawing/2014/main" id="{398B17E7-C64C-42CA-A54B-C4595FD3C991}"/>
              </a:ext>
            </a:extLst>
          </p:cNvPr>
          <p:cNvSpPr txBox="1">
            <a:spLocks noChangeArrowheads="1"/>
          </p:cNvSpPr>
          <p:nvPr/>
        </p:nvSpPr>
        <p:spPr bwMode="auto">
          <a:xfrm>
            <a:off x="4643438" y="6110288"/>
            <a:ext cx="6461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zh-CN" altLang="en-US" sz="1800">
                <a:solidFill>
                  <a:schemeClr val="tx1"/>
                </a:solidFill>
              </a:rPr>
              <a:t>谓语</a:t>
            </a:r>
          </a:p>
        </p:txBody>
      </p:sp>
      <p:sp>
        <p:nvSpPr>
          <p:cNvPr id="2" name="文本框 1">
            <a:extLst>
              <a:ext uri="{FF2B5EF4-FFF2-40B4-BE49-F238E27FC236}">
                <a16:creationId xmlns:a16="http://schemas.microsoft.com/office/drawing/2014/main" id="{7DF8DF2B-218C-4864-ABCE-A9667579E51A}"/>
              </a:ext>
            </a:extLst>
          </p:cNvPr>
          <p:cNvSpPr txBox="1"/>
          <p:nvPr/>
        </p:nvSpPr>
        <p:spPr>
          <a:xfrm>
            <a:off x="267632" y="3915065"/>
            <a:ext cx="8856984" cy="46166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dirty="0"/>
              <a:t>是数据库设计者与领域专家、用户进行交互而描述需求的语言</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A26F77C4-2BAF-4322-9E06-E5873803714F}"/>
              </a:ext>
            </a:extLst>
          </p:cNvPr>
          <p:cNvSpPr>
            <a:spLocks noGrp="1" noChangeArrowheads="1"/>
          </p:cNvSpPr>
          <p:nvPr>
            <p:ph type="title"/>
          </p:nvPr>
        </p:nvSpPr>
        <p:spPr>
          <a:xfrm>
            <a:off x="628650" y="365125"/>
            <a:ext cx="7886700" cy="844550"/>
          </a:xfrm>
        </p:spPr>
        <p:txBody>
          <a:bodyPr/>
          <a:lstStyle/>
          <a:p>
            <a:r>
              <a:rPr lang="zh-CN" altLang="en-US" dirty="0"/>
              <a:t>课程内容</a:t>
            </a:r>
          </a:p>
        </p:txBody>
      </p:sp>
      <p:sp>
        <p:nvSpPr>
          <p:cNvPr id="3" name="内容占位符 2">
            <a:extLst>
              <a:ext uri="{FF2B5EF4-FFF2-40B4-BE49-F238E27FC236}">
                <a16:creationId xmlns:a16="http://schemas.microsoft.com/office/drawing/2014/main" id="{751220C5-C440-4DD6-8BF1-84462E3F8FAD}"/>
              </a:ext>
            </a:extLst>
          </p:cNvPr>
          <p:cNvSpPr>
            <a:spLocks noGrp="1"/>
          </p:cNvSpPr>
          <p:nvPr>
            <p:ph idx="1"/>
          </p:nvPr>
        </p:nvSpPr>
        <p:spPr>
          <a:xfrm>
            <a:off x="628650" y="1341438"/>
            <a:ext cx="8335963" cy="4657725"/>
          </a:xfrm>
        </p:spPr>
        <p:txBody>
          <a:bodyPr/>
          <a:lstStyle/>
          <a:p>
            <a:pPr marL="0" indent="0">
              <a:buFontTx/>
              <a:buNone/>
              <a:defRPr/>
            </a:pPr>
            <a:r>
              <a:rPr lang="zh-CN" altLang="en-US" b="1" dirty="0"/>
              <a:t>会理论、会应用、会设计、会实现（四会）</a:t>
            </a:r>
          </a:p>
          <a:p>
            <a:pPr>
              <a:defRPr/>
            </a:pPr>
            <a:r>
              <a:rPr lang="zh-CN" altLang="en-US" dirty="0">
                <a:ea typeface="ＭＳ Ｐゴシック" panose="020B0600070205080204" pitchFamily="34" charset="-128"/>
              </a:rPr>
              <a:t>内容</a:t>
            </a:r>
            <a:endParaRPr lang="en-US" altLang="zh-CN" dirty="0">
              <a:ea typeface="ＭＳ Ｐゴシック" panose="020B0600070205080204" pitchFamily="34" charset="-128"/>
            </a:endParaRPr>
          </a:p>
          <a:p>
            <a:pPr>
              <a:defRPr/>
            </a:pPr>
            <a:endParaRPr lang="en-US" altLang="zh-CN" dirty="0">
              <a:ea typeface="ＭＳ Ｐゴシック" panose="020B0600070205080204" pitchFamily="34" charset="-128"/>
            </a:endParaRPr>
          </a:p>
        </p:txBody>
      </p:sp>
      <p:graphicFrame>
        <p:nvGraphicFramePr>
          <p:cNvPr id="4" name="表格 3">
            <a:extLst>
              <a:ext uri="{FF2B5EF4-FFF2-40B4-BE49-F238E27FC236}">
                <a16:creationId xmlns:a16="http://schemas.microsoft.com/office/drawing/2014/main" id="{9D4C25DE-D8DB-4A4F-A80A-4470EAEC79D8}"/>
              </a:ext>
            </a:extLst>
          </p:cNvPr>
          <p:cNvGraphicFramePr>
            <a:graphicFrameLocks noGrp="1"/>
          </p:cNvGraphicFramePr>
          <p:nvPr/>
        </p:nvGraphicFramePr>
        <p:xfrm>
          <a:off x="722313" y="2581275"/>
          <a:ext cx="7699376" cy="3905250"/>
        </p:xfrm>
        <a:graphic>
          <a:graphicData uri="http://schemas.openxmlformats.org/drawingml/2006/table">
            <a:tbl>
              <a:tblPr firstRow="1" bandRow="1">
                <a:tableStyleId>{5C22544A-7EE6-4342-B048-85BDC9FD1C3A}</a:tableStyleId>
              </a:tblPr>
              <a:tblGrid>
                <a:gridCol w="1410949">
                  <a:extLst>
                    <a:ext uri="{9D8B030D-6E8A-4147-A177-3AD203B41FA5}">
                      <a16:colId xmlns:a16="http://schemas.microsoft.com/office/drawing/2014/main" val="947169166"/>
                    </a:ext>
                  </a:extLst>
                </a:gridCol>
                <a:gridCol w="3707117">
                  <a:extLst>
                    <a:ext uri="{9D8B030D-6E8A-4147-A177-3AD203B41FA5}">
                      <a16:colId xmlns:a16="http://schemas.microsoft.com/office/drawing/2014/main" val="1124720895"/>
                    </a:ext>
                  </a:extLst>
                </a:gridCol>
                <a:gridCol w="2581310">
                  <a:extLst>
                    <a:ext uri="{9D8B030D-6E8A-4147-A177-3AD203B41FA5}">
                      <a16:colId xmlns:a16="http://schemas.microsoft.com/office/drawing/2014/main" val="1449759424"/>
                    </a:ext>
                  </a:extLst>
                </a:gridCol>
              </a:tblGrid>
              <a:tr h="625550">
                <a:tc>
                  <a:txBody>
                    <a:bodyPr/>
                    <a:lstStyle/>
                    <a:p>
                      <a:r>
                        <a:rPr lang="zh-CN" altLang="en-US" sz="1800" dirty="0"/>
                        <a:t>内容</a:t>
                      </a:r>
                    </a:p>
                  </a:txBody>
                  <a:tcPr marL="91441" marR="91441" marT="45715" marB="45715"/>
                </a:tc>
                <a:tc>
                  <a:txBody>
                    <a:bodyPr/>
                    <a:lstStyle/>
                    <a:p>
                      <a:r>
                        <a:rPr lang="zh-CN" altLang="en-US" sz="1800" dirty="0"/>
                        <a:t>核心知识点</a:t>
                      </a:r>
                    </a:p>
                  </a:txBody>
                  <a:tcPr marL="91441" marR="91441" marT="45715" marB="45715"/>
                </a:tc>
                <a:tc>
                  <a:txBody>
                    <a:bodyPr/>
                    <a:lstStyle/>
                    <a:p>
                      <a:r>
                        <a:rPr lang="zh-CN" altLang="en-US" sz="1800" dirty="0"/>
                        <a:t>对应章节</a:t>
                      </a:r>
                    </a:p>
                  </a:txBody>
                  <a:tcPr marL="91441" marR="91441" marT="45715" marB="45715"/>
                </a:tc>
                <a:extLst>
                  <a:ext uri="{0D108BD9-81ED-4DB2-BD59-A6C34878D82A}">
                    <a16:rowId xmlns:a16="http://schemas.microsoft.com/office/drawing/2014/main" val="3979470630"/>
                  </a:ext>
                </a:extLst>
              </a:tr>
              <a:tr h="819925">
                <a:tc>
                  <a:txBody>
                    <a:bodyPr/>
                    <a:lstStyle/>
                    <a:p>
                      <a:r>
                        <a:rPr lang="zh-CN" altLang="en-US" sz="1800" dirty="0">
                          <a:ea typeface="ＭＳ Ｐゴシック" panose="020B0600070205080204" pitchFamily="34" charset="-128"/>
                        </a:rPr>
                        <a:t>数据库理论 </a:t>
                      </a:r>
                      <a:endParaRPr lang="zh-CN" altLang="en-US" sz="1800" dirty="0"/>
                    </a:p>
                  </a:txBody>
                  <a:tcPr marL="91441" marR="91441" marT="45715" marB="45715"/>
                </a:tc>
                <a:tc>
                  <a:txBody>
                    <a:bodyPr/>
                    <a:lstStyle/>
                    <a:p>
                      <a:r>
                        <a:rPr lang="zh-CN" altLang="en-US" sz="1800" dirty="0"/>
                        <a:t>关系模型、关系代数、关系演算</a:t>
                      </a:r>
                    </a:p>
                  </a:txBody>
                  <a:tcPr marL="91441" marR="91441" marT="45715" marB="45715"/>
                </a:tc>
                <a:tc>
                  <a:txBody>
                    <a:bodyPr/>
                    <a:lstStyle/>
                    <a:p>
                      <a:r>
                        <a:rPr lang="en-US" altLang="zh-CN" sz="1800" dirty="0"/>
                        <a:t>CHP. 1</a:t>
                      </a:r>
                      <a:r>
                        <a:rPr lang="zh-CN" altLang="en-US" sz="1800" dirty="0"/>
                        <a:t>、</a:t>
                      </a:r>
                      <a:r>
                        <a:rPr lang="en-US" altLang="zh-CN" sz="1800" dirty="0"/>
                        <a:t>2</a:t>
                      </a:r>
                      <a:endParaRPr lang="zh-CN" altLang="en-US" sz="1800" dirty="0"/>
                    </a:p>
                  </a:txBody>
                  <a:tcPr marL="91441" marR="91441" marT="45715" marB="45715"/>
                </a:tc>
                <a:extLst>
                  <a:ext uri="{0D108BD9-81ED-4DB2-BD59-A6C34878D82A}">
                    <a16:rowId xmlns:a16="http://schemas.microsoft.com/office/drawing/2014/main" val="775181607"/>
                  </a:ext>
                </a:extLst>
              </a:tr>
              <a:tr h="8199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latin typeface="+mn-lt"/>
                          <a:ea typeface="ＭＳ Ｐゴシック" panose="020B0600070205080204" pitchFamily="34" charset="-128"/>
                          <a:cs typeface="+mn-cs"/>
                        </a:rPr>
                        <a:t>数据库应用</a:t>
                      </a:r>
                    </a:p>
                    <a:p>
                      <a:endParaRPr lang="zh-CN" altLang="en-US" sz="1800" dirty="0"/>
                    </a:p>
                  </a:txBody>
                  <a:tcPr marL="91441" marR="91441" marT="45715" marB="4571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a typeface="ＭＳ Ｐゴシック" panose="020B0600070205080204" pitchFamily="34" charset="-128"/>
                        </a:rPr>
                        <a:t>SQL</a:t>
                      </a:r>
                      <a:r>
                        <a:rPr lang="zh-CN" altLang="en-US" sz="1800" dirty="0">
                          <a:ea typeface="ＭＳ Ｐゴシック" panose="020B0600070205080204" pitchFamily="34" charset="-128"/>
                        </a:rPr>
                        <a:t>语言、</a:t>
                      </a:r>
                      <a:r>
                        <a:rPr lang="en-US" altLang="zh-CN" sz="1800" dirty="0">
                          <a:ea typeface="ＭＳ Ｐゴシック" panose="020B0600070205080204" pitchFamily="34" charset="-128"/>
                        </a:rPr>
                        <a:t>JDBC</a:t>
                      </a:r>
                      <a:r>
                        <a:rPr lang="zh-CN" altLang="en-US" sz="1800" dirty="0">
                          <a:ea typeface="ＭＳ Ｐゴシック" panose="020B0600070205080204" pitchFamily="34" charset="-128"/>
                        </a:rPr>
                        <a:t> </a:t>
                      </a:r>
                      <a:endParaRPr lang="zh-CN" altLang="en-US" sz="1800" dirty="0"/>
                    </a:p>
                  </a:txBody>
                  <a:tcPr marL="91441" marR="91441" marT="45715" marB="45715"/>
                </a:tc>
                <a:tc>
                  <a:txBody>
                    <a:bodyPr/>
                    <a:lstStyle/>
                    <a:p>
                      <a:r>
                        <a:rPr lang="en-US" altLang="zh-CN" sz="1800" dirty="0"/>
                        <a:t>CHP3</a:t>
                      </a:r>
                      <a:r>
                        <a:rPr lang="zh-CN" altLang="en-US" sz="1800" dirty="0"/>
                        <a:t>、</a:t>
                      </a:r>
                      <a:r>
                        <a:rPr lang="en-US" altLang="zh-CN" sz="1800" dirty="0"/>
                        <a:t>4</a:t>
                      </a:r>
                      <a:r>
                        <a:rPr lang="zh-CN" altLang="en-US" sz="1800" dirty="0"/>
                        <a:t>、</a:t>
                      </a:r>
                      <a:r>
                        <a:rPr lang="en-US" altLang="zh-CN" sz="1800" dirty="0"/>
                        <a:t>5</a:t>
                      </a:r>
                      <a:endParaRPr lang="zh-CN" altLang="en-US" sz="1800" dirty="0"/>
                    </a:p>
                  </a:txBody>
                  <a:tcPr marL="91441" marR="91441" marT="45715" marB="45715"/>
                </a:tc>
                <a:extLst>
                  <a:ext uri="{0D108BD9-81ED-4DB2-BD59-A6C34878D82A}">
                    <a16:rowId xmlns:a16="http://schemas.microsoft.com/office/drawing/2014/main" val="496669875"/>
                  </a:ext>
                </a:extLst>
              </a:tr>
              <a:tr h="819925">
                <a:tc>
                  <a:txBody>
                    <a:bodyPr/>
                    <a:lstStyle/>
                    <a:p>
                      <a:r>
                        <a:rPr lang="zh-CN" altLang="en-US" sz="1800" dirty="0">
                          <a:ea typeface="ＭＳ Ｐゴシック" panose="020B0600070205080204" pitchFamily="34" charset="-128"/>
                        </a:rPr>
                        <a:t>数据库设计</a:t>
                      </a:r>
                      <a:endParaRPr lang="zh-CN" altLang="en-US" sz="1800" dirty="0"/>
                    </a:p>
                  </a:txBody>
                  <a:tcPr marL="91441" marR="91441" marT="45715" marB="4571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实体</a:t>
                      </a:r>
                      <a:r>
                        <a:rPr lang="en-US" altLang="zh-CN" sz="1800" dirty="0"/>
                        <a:t>-</a:t>
                      </a:r>
                      <a:r>
                        <a:rPr lang="zh-CN" altLang="en-US" sz="1800" dirty="0"/>
                        <a:t>联系图、关系范式</a:t>
                      </a:r>
                    </a:p>
                    <a:p>
                      <a:endParaRPr lang="zh-CN" altLang="en-US" sz="1800" dirty="0"/>
                    </a:p>
                  </a:txBody>
                  <a:tcPr marL="91441" marR="91441" marT="45715" marB="45715"/>
                </a:tc>
                <a:tc>
                  <a:txBody>
                    <a:bodyPr/>
                    <a:lstStyle/>
                    <a:p>
                      <a:r>
                        <a:rPr lang="en-US" altLang="zh-CN" sz="1800" dirty="0"/>
                        <a:t>CHP6</a:t>
                      </a:r>
                      <a:r>
                        <a:rPr lang="zh-CN" altLang="en-US" sz="1800" dirty="0"/>
                        <a:t>、</a:t>
                      </a:r>
                      <a:r>
                        <a:rPr lang="en-US" altLang="zh-CN" sz="1800" dirty="0"/>
                        <a:t>7</a:t>
                      </a:r>
                      <a:endParaRPr lang="zh-CN" altLang="en-US" sz="1800" dirty="0"/>
                    </a:p>
                  </a:txBody>
                  <a:tcPr marL="91441" marR="91441" marT="45715" marB="45715"/>
                </a:tc>
                <a:extLst>
                  <a:ext uri="{0D108BD9-81ED-4DB2-BD59-A6C34878D82A}">
                    <a16:rowId xmlns:a16="http://schemas.microsoft.com/office/drawing/2014/main" val="2399689050"/>
                  </a:ext>
                </a:extLst>
              </a:tr>
              <a:tr h="8199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a typeface="ＭＳ Ｐゴシック" panose="020B0600070205080204" pitchFamily="34" charset="-128"/>
                        </a:rPr>
                        <a:t>数据库实现</a:t>
                      </a:r>
                      <a:endParaRPr lang="en-US" altLang="zh-CN" sz="1800" dirty="0">
                        <a:ea typeface="ＭＳ Ｐゴシック" panose="020B0600070205080204" pitchFamily="34" charset="-128"/>
                      </a:endParaRPr>
                    </a:p>
                  </a:txBody>
                  <a:tcPr marL="91441" marR="91441" marT="45715" marB="45715"/>
                </a:tc>
                <a:tc>
                  <a:txBody>
                    <a:bodyPr/>
                    <a:lstStyle/>
                    <a:p>
                      <a:r>
                        <a:rPr lang="zh-CN" altLang="en-US" sz="1800" dirty="0"/>
                        <a:t>存贮、索引、查询、优化、</a:t>
                      </a:r>
                      <a:endParaRPr lang="en-US" altLang="zh-CN" sz="1800" dirty="0"/>
                    </a:p>
                    <a:p>
                      <a:r>
                        <a:rPr lang="zh-CN" altLang="en-US" sz="1800" dirty="0"/>
                        <a:t>事务、并发、恢复</a:t>
                      </a:r>
                    </a:p>
                  </a:txBody>
                  <a:tcPr marL="91441" marR="91441" marT="45715" marB="45715"/>
                </a:tc>
                <a:tc>
                  <a:txBody>
                    <a:bodyPr/>
                    <a:lstStyle/>
                    <a:p>
                      <a:r>
                        <a:rPr lang="en-US" altLang="zh-CN" sz="1800" dirty="0"/>
                        <a:t>CHP12</a:t>
                      </a:r>
                      <a:r>
                        <a:rPr lang="zh-CN" altLang="en-US" sz="1800" dirty="0"/>
                        <a:t>、</a:t>
                      </a:r>
                      <a:r>
                        <a:rPr lang="en-US" altLang="zh-CN" sz="1800" dirty="0"/>
                        <a:t>13</a:t>
                      </a:r>
                      <a:r>
                        <a:rPr lang="zh-CN" altLang="en-US" sz="1800" dirty="0"/>
                        <a:t>、</a:t>
                      </a:r>
                      <a:r>
                        <a:rPr lang="en-US" altLang="zh-CN" sz="1800" dirty="0"/>
                        <a:t>14</a:t>
                      </a:r>
                      <a:r>
                        <a:rPr lang="zh-CN" altLang="en-US" sz="1800" dirty="0"/>
                        <a:t>、</a:t>
                      </a:r>
                      <a:r>
                        <a:rPr lang="en-US" altLang="zh-CN" sz="1800" dirty="0"/>
                        <a:t>15</a:t>
                      </a:r>
                      <a:r>
                        <a:rPr lang="zh-CN" altLang="en-US" sz="1800" dirty="0"/>
                        <a:t>、</a:t>
                      </a:r>
                      <a:r>
                        <a:rPr lang="en-US" altLang="zh-CN" sz="1800" dirty="0"/>
                        <a:t>16</a:t>
                      </a:r>
                      <a:r>
                        <a:rPr lang="zh-CN" altLang="en-US" sz="1800" dirty="0"/>
                        <a:t>、</a:t>
                      </a:r>
                      <a:r>
                        <a:rPr lang="en-US" altLang="zh-CN" sz="1800" dirty="0"/>
                        <a:t>17</a:t>
                      </a:r>
                      <a:r>
                        <a:rPr lang="zh-CN" altLang="en-US" sz="1800" dirty="0"/>
                        <a:t>、</a:t>
                      </a:r>
                      <a:r>
                        <a:rPr lang="en-US" altLang="zh-CN" sz="1800" dirty="0"/>
                        <a:t>18</a:t>
                      </a:r>
                      <a:r>
                        <a:rPr lang="zh-CN" altLang="en-US" sz="1800" dirty="0"/>
                        <a:t>、</a:t>
                      </a:r>
                      <a:r>
                        <a:rPr lang="en-US" altLang="zh-CN" sz="1800" dirty="0"/>
                        <a:t>19</a:t>
                      </a:r>
                      <a:endParaRPr lang="zh-CN" altLang="en-US" sz="1800" dirty="0"/>
                    </a:p>
                  </a:txBody>
                  <a:tcPr marL="91441" marR="91441" marT="45715" marB="45715"/>
                </a:tc>
                <a:extLst>
                  <a:ext uri="{0D108BD9-81ED-4DB2-BD59-A6C34878D82A}">
                    <a16:rowId xmlns:a16="http://schemas.microsoft.com/office/drawing/2014/main" val="1705814309"/>
                  </a:ext>
                </a:extLst>
              </a:tr>
            </a:tbl>
          </a:graphicData>
        </a:graphic>
      </p:graphicFrame>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3">
            <a:extLst>
              <a:ext uri="{FF2B5EF4-FFF2-40B4-BE49-F238E27FC236}">
                <a16:creationId xmlns:a16="http://schemas.microsoft.com/office/drawing/2014/main" id="{47E15DCE-669E-492E-96AC-34D39D31FE53}"/>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7AB4528B-DC4B-44D6-9B96-4ED8549FFE45}"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40</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44035" name="Rectangle 2">
            <a:extLst>
              <a:ext uri="{FF2B5EF4-FFF2-40B4-BE49-F238E27FC236}">
                <a16:creationId xmlns:a16="http://schemas.microsoft.com/office/drawing/2014/main" id="{098F87FB-097A-41EA-AE66-D19C887CA95D}"/>
              </a:ext>
            </a:extLst>
          </p:cNvPr>
          <p:cNvSpPr>
            <a:spLocks noGrp="1" noChangeArrowheads="1"/>
          </p:cNvSpPr>
          <p:nvPr>
            <p:ph type="title"/>
          </p:nvPr>
        </p:nvSpPr>
        <p:spPr>
          <a:xfrm>
            <a:off x="0" y="44450"/>
            <a:ext cx="9144000" cy="1143000"/>
          </a:xfrm>
        </p:spPr>
        <p:txBody>
          <a:bodyPr/>
          <a:lstStyle/>
          <a:p>
            <a:pPr marL="838200" indent="-838200" eaLnBrk="1" hangingPunct="1"/>
            <a:r>
              <a:rPr lang="zh-CN" altLang="en-US"/>
              <a:t>银行</a:t>
            </a:r>
            <a:r>
              <a:rPr lang="en-US" altLang="zh-CN"/>
              <a:t>E-R</a:t>
            </a:r>
            <a:r>
              <a:rPr lang="zh-CN" altLang="en-US"/>
              <a:t>（实体</a:t>
            </a:r>
            <a:r>
              <a:rPr lang="en-US" altLang="zh-CN"/>
              <a:t>-</a:t>
            </a:r>
            <a:r>
              <a:rPr lang="zh-CN" altLang="en-US"/>
              <a:t>联系）模型</a:t>
            </a:r>
            <a:endParaRPr lang="en-US" altLang="zh-CN"/>
          </a:p>
        </p:txBody>
      </p:sp>
      <p:sp>
        <p:nvSpPr>
          <p:cNvPr id="44036" name="Rectangle 3">
            <a:extLst>
              <a:ext uri="{FF2B5EF4-FFF2-40B4-BE49-F238E27FC236}">
                <a16:creationId xmlns:a16="http://schemas.microsoft.com/office/drawing/2014/main" id="{5D88F79F-EFA3-48F7-AB31-AEA53D264AFB}"/>
              </a:ext>
            </a:extLst>
          </p:cNvPr>
          <p:cNvSpPr>
            <a:spLocks noGrp="1" noChangeArrowheads="1"/>
          </p:cNvSpPr>
          <p:nvPr>
            <p:ph type="body" idx="1"/>
          </p:nvPr>
        </p:nvSpPr>
        <p:spPr>
          <a:xfrm>
            <a:off x="250825" y="1268413"/>
            <a:ext cx="8713788" cy="5589587"/>
          </a:xfrm>
        </p:spPr>
        <p:txBody>
          <a:bodyPr/>
          <a:lstStyle/>
          <a:p>
            <a:pPr eaLnBrk="1" hangingPunct="1"/>
            <a:r>
              <a:rPr lang="zh-CN" altLang="en-US" sz="2400" b="1"/>
              <a:t>数据库概念设计模型</a:t>
            </a:r>
            <a:r>
              <a:rPr lang="en-US" altLang="zh-CN" sz="2400" b="1"/>
              <a:t>(Conceptual Design Model)</a:t>
            </a:r>
          </a:p>
        </p:txBody>
      </p:sp>
      <p:pic>
        <p:nvPicPr>
          <p:cNvPr id="44037" name="Picture 4">
            <a:extLst>
              <a:ext uri="{FF2B5EF4-FFF2-40B4-BE49-F238E27FC236}">
                <a16:creationId xmlns:a16="http://schemas.microsoft.com/office/drawing/2014/main" id="{227031F7-00BD-408C-85AF-A2311E2BBB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025" t="560" r="13025" b="841"/>
          <a:stretch>
            <a:fillRect/>
          </a:stretch>
        </p:blipFill>
        <p:spPr bwMode="auto">
          <a:xfrm>
            <a:off x="5068888" y="2276475"/>
            <a:ext cx="3824287" cy="3824288"/>
          </a:xfrm>
          <a:prstGeom prst="rect">
            <a:avLst/>
          </a:prstGeom>
          <a:noFill/>
          <a:ln w="38100" cmpd="dbl">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8" name="图片 1">
            <a:extLst>
              <a:ext uri="{FF2B5EF4-FFF2-40B4-BE49-F238E27FC236}">
                <a16:creationId xmlns:a16="http://schemas.microsoft.com/office/drawing/2014/main" id="{3EE30D7B-965E-4A75-993B-A69C1C14E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3463" t="30400" r="31100" b="15001"/>
          <a:stretch>
            <a:fillRect/>
          </a:stretch>
        </p:blipFill>
        <p:spPr bwMode="auto">
          <a:xfrm>
            <a:off x="87313" y="1700213"/>
            <a:ext cx="4521200" cy="515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箭头: 右 2">
            <a:extLst>
              <a:ext uri="{FF2B5EF4-FFF2-40B4-BE49-F238E27FC236}">
                <a16:creationId xmlns:a16="http://schemas.microsoft.com/office/drawing/2014/main" id="{CAE27E78-29C1-4156-92D8-177DA9AEB5DB}"/>
              </a:ext>
            </a:extLst>
          </p:cNvPr>
          <p:cNvSpPr/>
          <p:nvPr/>
        </p:nvSpPr>
        <p:spPr>
          <a:xfrm>
            <a:off x="4662488" y="4005263"/>
            <a:ext cx="215900" cy="503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AE1443C2-AF9B-4D07-BE7C-6CE6A5C939B5}"/>
              </a:ext>
            </a:extLst>
          </p:cNvPr>
          <p:cNvSpPr>
            <a:spLocks noGrp="1" noChangeArrowheads="1"/>
          </p:cNvSpPr>
          <p:nvPr>
            <p:ph type="title" idx="4294967295"/>
          </p:nvPr>
        </p:nvSpPr>
        <p:spPr>
          <a:xfrm>
            <a:off x="34925" y="115888"/>
            <a:ext cx="9109075" cy="1143000"/>
          </a:xfrm>
          <a:noFill/>
        </p:spPr>
        <p:txBody>
          <a:bodyPr/>
          <a:lstStyle/>
          <a:p>
            <a:r>
              <a:rPr lang="zh-CN" altLang="en-US"/>
              <a:t>关系模型</a:t>
            </a:r>
            <a:r>
              <a:rPr lang="en-US" altLang="zh-CN"/>
              <a:t>—</a:t>
            </a:r>
            <a:r>
              <a:rPr lang="zh-CN" altLang="en-US"/>
              <a:t>图灵奖得主</a:t>
            </a:r>
            <a:r>
              <a:rPr lang="en-US" altLang="zh-CN"/>
              <a:t>EF Codd</a:t>
            </a:r>
            <a:r>
              <a:rPr lang="zh-CN" altLang="en-US"/>
              <a:t>发明</a:t>
            </a:r>
            <a:endParaRPr lang="en-US" altLang="zh-CN"/>
          </a:p>
        </p:txBody>
      </p:sp>
      <p:sp>
        <p:nvSpPr>
          <p:cNvPr id="45059" name="Rectangle 3">
            <a:extLst>
              <a:ext uri="{FF2B5EF4-FFF2-40B4-BE49-F238E27FC236}">
                <a16:creationId xmlns:a16="http://schemas.microsoft.com/office/drawing/2014/main" id="{79EFD5F3-D164-438E-9503-73364685690B}"/>
              </a:ext>
            </a:extLst>
          </p:cNvPr>
          <p:cNvSpPr>
            <a:spLocks noGrp="1" noChangeArrowheads="1"/>
          </p:cNvSpPr>
          <p:nvPr>
            <p:ph type="body" idx="4294967295"/>
          </p:nvPr>
        </p:nvSpPr>
        <p:spPr>
          <a:xfrm>
            <a:off x="179388" y="1344613"/>
            <a:ext cx="9072562" cy="1939925"/>
          </a:xfrm>
        </p:spPr>
        <p:txBody>
          <a:bodyPr/>
          <a:lstStyle/>
          <a:p>
            <a:r>
              <a:rPr lang="en-US" altLang="zh-CN">
                <a:ea typeface="ＭＳ Ｐゴシック" panose="020B0600070205080204" pitchFamily="34" charset="-128"/>
              </a:rPr>
              <a:t>All the data is stored in relations.</a:t>
            </a:r>
          </a:p>
          <a:p>
            <a:r>
              <a:rPr lang="en-US" altLang="zh-CN">
                <a:ea typeface="ＭＳ Ｐゴシック" panose="020B0600070205080204" pitchFamily="34" charset="-128"/>
              </a:rPr>
              <a:t>Example of tabular data in the relational model</a:t>
            </a:r>
          </a:p>
        </p:txBody>
      </p:sp>
      <p:sp>
        <p:nvSpPr>
          <p:cNvPr id="45060" name="Line 31">
            <a:extLst>
              <a:ext uri="{FF2B5EF4-FFF2-40B4-BE49-F238E27FC236}">
                <a16:creationId xmlns:a16="http://schemas.microsoft.com/office/drawing/2014/main" id="{6F4CC88D-DDBE-443E-BA6B-6C9790397D68}"/>
              </a:ext>
            </a:extLst>
          </p:cNvPr>
          <p:cNvSpPr>
            <a:spLocks noChangeShapeType="1"/>
          </p:cNvSpPr>
          <p:nvPr/>
        </p:nvSpPr>
        <p:spPr bwMode="auto">
          <a:xfrm flipH="1">
            <a:off x="6456363" y="2636838"/>
            <a:ext cx="361950" cy="4206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5061" name="Text Box 32">
            <a:extLst>
              <a:ext uri="{FF2B5EF4-FFF2-40B4-BE49-F238E27FC236}">
                <a16:creationId xmlns:a16="http://schemas.microsoft.com/office/drawing/2014/main" id="{F6EE1579-EB2C-4153-BEDA-AAC59645921A}"/>
              </a:ext>
            </a:extLst>
          </p:cNvPr>
          <p:cNvSpPr txBox="1">
            <a:spLocks noChangeArrowheads="1"/>
          </p:cNvSpPr>
          <p:nvPr/>
        </p:nvSpPr>
        <p:spPr bwMode="auto">
          <a:xfrm>
            <a:off x="6818313" y="2573338"/>
            <a:ext cx="2019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n-US" altLang="zh-CN" sz="1800">
                <a:solidFill>
                  <a:schemeClr val="tx1"/>
                </a:solidFill>
                <a:latin typeface="Helvetica" panose="020B0604020202020204" pitchFamily="34" charset="0"/>
                <a:ea typeface="ＭＳ Ｐゴシック" panose="020B0600070205080204" pitchFamily="34" charset="-128"/>
              </a:rPr>
              <a:t>Columns </a:t>
            </a:r>
            <a:r>
              <a:rPr lang="zh-CN" altLang="en-US" sz="1800">
                <a:solidFill>
                  <a:schemeClr val="tx1"/>
                </a:solidFill>
                <a:latin typeface="Helvetica" panose="020B0604020202020204" pitchFamily="34" charset="0"/>
                <a:ea typeface="ＭＳ Ｐゴシック" panose="020B0600070205080204" pitchFamily="34" charset="-128"/>
              </a:rPr>
              <a:t>列</a:t>
            </a:r>
            <a:endParaRPr lang="en-US" altLang="zh-CN" sz="1800">
              <a:solidFill>
                <a:schemeClr val="tx1"/>
              </a:solidFill>
              <a:latin typeface="Helvetica" panose="020B0604020202020204" pitchFamily="34" charset="0"/>
              <a:ea typeface="ＭＳ Ｐゴシック" panose="020B0600070205080204" pitchFamily="34" charset="-128"/>
            </a:endParaRPr>
          </a:p>
        </p:txBody>
      </p:sp>
      <p:sp>
        <p:nvSpPr>
          <p:cNvPr id="45062" name="Line 33">
            <a:extLst>
              <a:ext uri="{FF2B5EF4-FFF2-40B4-BE49-F238E27FC236}">
                <a16:creationId xmlns:a16="http://schemas.microsoft.com/office/drawing/2014/main" id="{33F3CA69-E283-45A6-B4CB-A39258C151D7}"/>
              </a:ext>
            </a:extLst>
          </p:cNvPr>
          <p:cNvSpPr>
            <a:spLocks noChangeShapeType="1"/>
          </p:cNvSpPr>
          <p:nvPr/>
        </p:nvSpPr>
        <p:spPr bwMode="auto">
          <a:xfrm flipH="1">
            <a:off x="5572125" y="2636838"/>
            <a:ext cx="1246188" cy="434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pic>
        <p:nvPicPr>
          <p:cNvPr id="45063" name="Picture 37" descr="1">
            <a:extLst>
              <a:ext uri="{FF2B5EF4-FFF2-40B4-BE49-F238E27FC236}">
                <a16:creationId xmlns:a16="http://schemas.microsoft.com/office/drawing/2014/main" id="{F3C11E40-6E83-43F8-8614-D40101E6A4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1614488" y="3068638"/>
            <a:ext cx="5526087" cy="374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4" name="Text Box 38">
            <a:extLst>
              <a:ext uri="{FF2B5EF4-FFF2-40B4-BE49-F238E27FC236}">
                <a16:creationId xmlns:a16="http://schemas.microsoft.com/office/drawing/2014/main" id="{CDB47394-D9F9-4573-A576-4EBC891F6E90}"/>
              </a:ext>
            </a:extLst>
          </p:cNvPr>
          <p:cNvSpPr txBox="1">
            <a:spLocks noChangeArrowheads="1"/>
          </p:cNvSpPr>
          <p:nvPr/>
        </p:nvSpPr>
        <p:spPr bwMode="auto">
          <a:xfrm>
            <a:off x="7748588" y="3470275"/>
            <a:ext cx="762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n-US" altLang="zh-CN" sz="1800">
                <a:solidFill>
                  <a:schemeClr val="tx1"/>
                </a:solidFill>
                <a:latin typeface="Helvetica" panose="020B0604020202020204" pitchFamily="34" charset="0"/>
                <a:ea typeface="ＭＳ Ｐゴシック" panose="020B0600070205080204" pitchFamily="34" charset="-128"/>
              </a:rPr>
              <a:t>Rows</a:t>
            </a:r>
          </a:p>
          <a:p>
            <a:pPr>
              <a:spcBef>
                <a:spcPct val="0"/>
              </a:spcBef>
              <a:buFontTx/>
              <a:buNone/>
            </a:pPr>
            <a:r>
              <a:rPr lang="zh-CN" altLang="en-US" sz="1800">
                <a:solidFill>
                  <a:schemeClr val="tx1"/>
                </a:solidFill>
                <a:latin typeface="Helvetica" panose="020B0604020202020204" pitchFamily="34" charset="0"/>
                <a:ea typeface="ＭＳ Ｐゴシック" panose="020B0600070205080204" pitchFamily="34" charset="-128"/>
              </a:rPr>
              <a:t>行</a:t>
            </a:r>
            <a:endParaRPr lang="en-US" altLang="zh-CN" sz="1800">
              <a:solidFill>
                <a:schemeClr val="tx1"/>
              </a:solidFill>
              <a:latin typeface="Helvetica" panose="020B0604020202020204" pitchFamily="34" charset="0"/>
              <a:ea typeface="ＭＳ Ｐゴシック" panose="020B0600070205080204" pitchFamily="34" charset="-128"/>
            </a:endParaRPr>
          </a:p>
        </p:txBody>
      </p:sp>
      <p:sp>
        <p:nvSpPr>
          <p:cNvPr id="45065" name="Line 39">
            <a:extLst>
              <a:ext uri="{FF2B5EF4-FFF2-40B4-BE49-F238E27FC236}">
                <a16:creationId xmlns:a16="http://schemas.microsoft.com/office/drawing/2014/main" id="{FE6B4FA8-437A-4B02-A65C-A204F39ABB86}"/>
              </a:ext>
            </a:extLst>
          </p:cNvPr>
          <p:cNvSpPr>
            <a:spLocks noChangeShapeType="1"/>
          </p:cNvSpPr>
          <p:nvPr/>
        </p:nvSpPr>
        <p:spPr bwMode="auto">
          <a:xfrm flipH="1" flipV="1">
            <a:off x="7180263" y="3651250"/>
            <a:ext cx="5159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5066" name="Line 40">
            <a:extLst>
              <a:ext uri="{FF2B5EF4-FFF2-40B4-BE49-F238E27FC236}">
                <a16:creationId xmlns:a16="http://schemas.microsoft.com/office/drawing/2014/main" id="{A756A1C2-2452-42BD-87C0-83A7AB8AB8DD}"/>
              </a:ext>
            </a:extLst>
          </p:cNvPr>
          <p:cNvSpPr>
            <a:spLocks noChangeShapeType="1"/>
          </p:cNvSpPr>
          <p:nvPr/>
        </p:nvSpPr>
        <p:spPr bwMode="auto">
          <a:xfrm flipH="1">
            <a:off x="7180263" y="3651250"/>
            <a:ext cx="527050" cy="24161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pic>
        <p:nvPicPr>
          <p:cNvPr id="45067" name="Picture 7">
            <a:extLst>
              <a:ext uri="{FF2B5EF4-FFF2-40B4-BE49-F238E27FC236}">
                <a16:creationId xmlns:a16="http://schemas.microsoft.com/office/drawing/2014/main" id="{A4FF8D9A-27C1-45E3-A8BC-F59B7647AC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3500438"/>
            <a:ext cx="1066800" cy="160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877DFB98-E272-43F5-A17B-201C29BE6FBD}"/>
              </a:ext>
            </a:extLst>
          </p:cNvPr>
          <p:cNvSpPr txBox="1"/>
          <p:nvPr/>
        </p:nvSpPr>
        <p:spPr>
          <a:xfrm>
            <a:off x="138896" y="5242870"/>
            <a:ext cx="1408768" cy="646331"/>
          </a:xfrm>
          <a:prstGeom prst="rect">
            <a:avLst/>
          </a:prstGeom>
          <a:noFill/>
        </p:spPr>
        <p:txBody>
          <a:bodyPr wrap="square" rtlCol="0">
            <a:spAutoFit/>
          </a:bodyPr>
          <a:lstStyle/>
          <a:p>
            <a:r>
              <a:rPr lang="en-US" altLang="zh-CN" b="1" dirty="0">
                <a:solidFill>
                  <a:srgbClr val="FF0000"/>
                </a:solidFill>
              </a:rPr>
              <a:t>1981</a:t>
            </a:r>
            <a:r>
              <a:rPr lang="zh-CN" altLang="en-US" b="1" dirty="0">
                <a:solidFill>
                  <a:srgbClr val="FF0000"/>
                </a:solidFill>
              </a:rPr>
              <a:t>年获得</a:t>
            </a:r>
            <a:r>
              <a:rPr lang="en-US" altLang="zh-CN" b="1" dirty="0">
                <a:solidFill>
                  <a:srgbClr val="FF0000"/>
                </a:solidFill>
              </a:rPr>
              <a:t>ACM</a:t>
            </a:r>
            <a:r>
              <a:rPr lang="zh-CN" altLang="en-US" b="1" dirty="0">
                <a:solidFill>
                  <a:srgbClr val="FF0000"/>
                </a:solidFill>
              </a:rPr>
              <a:t>图灵奖</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8FA3A7E-6D51-4EF7-BA38-1909D31FF8E3}"/>
              </a:ext>
            </a:extLst>
          </p:cNvPr>
          <p:cNvSpPr>
            <a:spLocks noGrp="1" noChangeArrowheads="1"/>
          </p:cNvSpPr>
          <p:nvPr>
            <p:ph type="title"/>
          </p:nvPr>
        </p:nvSpPr>
        <p:spPr/>
        <p:txBody>
          <a:bodyPr/>
          <a:lstStyle/>
          <a:p>
            <a:pPr eaLnBrk="1" hangingPunct="1"/>
            <a:r>
              <a:rPr lang="zh-CN" altLang="en-US"/>
              <a:t>关系</a:t>
            </a:r>
            <a:endParaRPr lang="en-US" altLang="zh-CN"/>
          </a:p>
        </p:txBody>
      </p:sp>
      <p:sp>
        <p:nvSpPr>
          <p:cNvPr id="47107" name="Rectangle 3">
            <a:extLst>
              <a:ext uri="{FF2B5EF4-FFF2-40B4-BE49-F238E27FC236}">
                <a16:creationId xmlns:a16="http://schemas.microsoft.com/office/drawing/2014/main" id="{35CC3B48-B3CC-47C0-A6D0-A02E7EDEA119}"/>
              </a:ext>
            </a:extLst>
          </p:cNvPr>
          <p:cNvSpPr>
            <a:spLocks noGrp="1" noChangeArrowheads="1"/>
          </p:cNvSpPr>
          <p:nvPr>
            <p:ph type="body" idx="1"/>
          </p:nvPr>
        </p:nvSpPr>
        <p:spPr>
          <a:xfrm>
            <a:off x="228600" y="1143000"/>
            <a:ext cx="8686800" cy="5715000"/>
          </a:xfrm>
        </p:spPr>
        <p:txBody>
          <a:bodyPr/>
          <a:lstStyle/>
          <a:p>
            <a:pPr eaLnBrk="1" hangingPunct="1"/>
            <a:r>
              <a:rPr lang="en-US" altLang="zh-CN"/>
              <a:t>Domain</a:t>
            </a:r>
            <a:r>
              <a:rPr lang="en-US" altLang="zh-CN">
                <a:latin typeface="Cooper Black" panose="0208090404030B020404" pitchFamily="18" charset="0"/>
              </a:rPr>
              <a:t> </a:t>
            </a:r>
          </a:p>
          <a:p>
            <a:pPr lvl="1" eaLnBrk="1" hangingPunct="1"/>
            <a:r>
              <a:rPr lang="en-US" altLang="zh-CN"/>
              <a:t> the set of permitted values with the same type</a:t>
            </a:r>
          </a:p>
          <a:p>
            <a:pPr lvl="1" eaLnBrk="1" hangingPunct="1"/>
            <a:r>
              <a:rPr lang="en-US" altLang="zh-CN"/>
              <a:t>The special value </a:t>
            </a:r>
            <a:r>
              <a:rPr lang="en-US" altLang="zh-CN" b="1">
                <a:solidFill>
                  <a:srgbClr val="FF0000"/>
                </a:solidFill>
              </a:rPr>
              <a:t>null(</a:t>
            </a:r>
            <a:r>
              <a:rPr lang="zh-CN" altLang="en-US" b="1">
                <a:solidFill>
                  <a:srgbClr val="FF0000"/>
                </a:solidFill>
              </a:rPr>
              <a:t>空值</a:t>
            </a:r>
            <a:r>
              <a:rPr lang="en-US" altLang="zh-CN" b="1">
                <a:solidFill>
                  <a:srgbClr val="FF0000"/>
                </a:solidFill>
              </a:rPr>
              <a:t>)</a:t>
            </a:r>
            <a:r>
              <a:rPr lang="en-US" altLang="zh-CN"/>
              <a:t>  is a member of every </a:t>
            </a:r>
            <a:r>
              <a:rPr lang="en-US" altLang="zh-CN">
                <a:latin typeface="Cooper Black" panose="0208090404030B020404" pitchFamily="18" charset="0"/>
              </a:rPr>
              <a:t>domain</a:t>
            </a:r>
            <a:r>
              <a:rPr lang="zh-CN" altLang="en-US">
                <a:latin typeface="Cooper Black" panose="0208090404030B020404" pitchFamily="18" charset="0"/>
              </a:rPr>
              <a:t>， </a:t>
            </a:r>
            <a:r>
              <a:rPr lang="en-US" altLang="zh-CN"/>
              <a:t>means </a:t>
            </a:r>
            <a:r>
              <a:rPr lang="en-US" altLang="zh-CN">
                <a:latin typeface="Helvetica" panose="020B0604020202020204" pitchFamily="34" charset="0"/>
              </a:rPr>
              <a:t>‘</a:t>
            </a:r>
            <a:r>
              <a:rPr lang="en-US" altLang="zh-CN"/>
              <a:t>unknown</a:t>
            </a:r>
            <a:r>
              <a:rPr lang="en-US" altLang="zh-CN">
                <a:latin typeface="Helvetica" panose="020B0604020202020204" pitchFamily="34" charset="0"/>
              </a:rPr>
              <a:t>’</a:t>
            </a:r>
            <a:r>
              <a:rPr lang="en-US" altLang="zh-CN"/>
              <a:t> or </a:t>
            </a:r>
            <a:r>
              <a:rPr lang="en-US" altLang="zh-CN">
                <a:latin typeface="Helvetica" panose="020B0604020202020204" pitchFamily="34" charset="0"/>
              </a:rPr>
              <a:t>‘</a:t>
            </a:r>
            <a:r>
              <a:rPr lang="en-US" altLang="zh-CN"/>
              <a:t>does not exist</a:t>
            </a:r>
            <a:r>
              <a:rPr lang="en-US" altLang="zh-CN">
                <a:latin typeface="Helvetica" panose="020B0604020202020204" pitchFamily="34" charset="0"/>
              </a:rPr>
              <a:t>’</a:t>
            </a:r>
            <a:endParaRPr lang="en-US" altLang="zh-CN"/>
          </a:p>
          <a:p>
            <a:pPr eaLnBrk="1" hangingPunct="1"/>
            <a:r>
              <a:rPr lang="en-US" altLang="zh-CN"/>
              <a:t>given sets </a:t>
            </a:r>
            <a:r>
              <a:rPr lang="en-US" altLang="zh-CN" i="1"/>
              <a:t>D</a:t>
            </a:r>
            <a:r>
              <a:rPr lang="en-US" altLang="zh-CN" baseline="-25000"/>
              <a:t>1</a:t>
            </a:r>
            <a:r>
              <a:rPr lang="en-US" altLang="zh-CN"/>
              <a:t>, </a:t>
            </a:r>
            <a:r>
              <a:rPr lang="en-US" altLang="zh-CN" i="1"/>
              <a:t>D</a:t>
            </a:r>
            <a:r>
              <a:rPr lang="en-US" altLang="zh-CN" baseline="-25000"/>
              <a:t>2</a:t>
            </a:r>
            <a:r>
              <a:rPr lang="en-US" altLang="zh-CN"/>
              <a:t>, </a:t>
            </a:r>
            <a:r>
              <a:rPr lang="en-US" altLang="zh-CN">
                <a:latin typeface="Helvetica" panose="020B0604020202020204" pitchFamily="34" charset="0"/>
              </a:rPr>
              <a:t>…</a:t>
            </a:r>
            <a:r>
              <a:rPr lang="en-US" altLang="zh-CN"/>
              <a:t>. </a:t>
            </a:r>
            <a:r>
              <a:rPr lang="en-US" altLang="zh-CN" i="1"/>
              <a:t>D</a:t>
            </a:r>
            <a:r>
              <a:rPr lang="en-US" altLang="zh-CN" i="1" baseline="-25000"/>
              <a:t>n,</a:t>
            </a:r>
            <a:r>
              <a:rPr lang="en-US" altLang="zh-CN"/>
              <a:t> a </a:t>
            </a:r>
            <a:r>
              <a:rPr lang="en-US" altLang="zh-CN">
                <a:latin typeface="Cooper Black" panose="0208090404030B020404" pitchFamily="18" charset="0"/>
              </a:rPr>
              <a:t>relation</a:t>
            </a:r>
            <a:r>
              <a:rPr lang="en-US" altLang="zh-CN" i="1"/>
              <a:t> r</a:t>
            </a:r>
            <a:r>
              <a:rPr lang="en-US" altLang="zh-CN"/>
              <a:t> is a subset of </a:t>
            </a:r>
            <a:r>
              <a:rPr lang="en-US" altLang="zh-CN" i="1"/>
              <a:t>D</a:t>
            </a:r>
            <a:r>
              <a:rPr lang="en-US" altLang="zh-CN" baseline="-25000"/>
              <a:t>1</a:t>
            </a:r>
            <a:r>
              <a:rPr lang="en-US" altLang="zh-CN"/>
              <a:t> x  </a:t>
            </a:r>
            <a:r>
              <a:rPr lang="en-US" altLang="zh-CN" i="1"/>
              <a:t>D</a:t>
            </a:r>
            <a:r>
              <a:rPr lang="en-US" altLang="zh-CN" baseline="-25000"/>
              <a:t>2 </a:t>
            </a:r>
            <a:r>
              <a:rPr lang="en-US" altLang="zh-CN"/>
              <a:t> x </a:t>
            </a:r>
            <a:r>
              <a:rPr lang="en-US" altLang="zh-CN">
                <a:latin typeface="Helvetica" panose="020B0604020202020204" pitchFamily="34" charset="0"/>
              </a:rPr>
              <a:t>…</a:t>
            </a:r>
            <a:r>
              <a:rPr lang="en-US" altLang="zh-CN"/>
              <a:t> x </a:t>
            </a:r>
            <a:r>
              <a:rPr lang="en-US" altLang="zh-CN" i="1"/>
              <a:t>D</a:t>
            </a:r>
            <a:r>
              <a:rPr lang="en-US" altLang="zh-CN" i="1" baseline="-25000"/>
              <a:t>n</a:t>
            </a:r>
            <a:endParaRPr lang="en-US" altLang="zh-CN"/>
          </a:p>
          <a:p>
            <a:pPr lvl="1" eaLnBrk="1" hangingPunct="1"/>
            <a:r>
              <a:rPr lang="en-US" altLang="zh-CN"/>
              <a:t>Thus a relation is a set of n-tuples (</a:t>
            </a:r>
            <a:r>
              <a:rPr lang="en-US" altLang="zh-CN" i="1"/>
              <a:t>a</a:t>
            </a:r>
            <a:r>
              <a:rPr lang="en-US" altLang="zh-CN" baseline="-25000"/>
              <a:t>1</a:t>
            </a:r>
            <a:r>
              <a:rPr lang="en-US" altLang="zh-CN"/>
              <a:t>,</a:t>
            </a:r>
            <a:r>
              <a:rPr lang="en-US" altLang="zh-CN" i="1"/>
              <a:t> a</a:t>
            </a:r>
            <a:r>
              <a:rPr lang="en-US" altLang="zh-CN" baseline="-25000"/>
              <a:t>2</a:t>
            </a:r>
            <a:r>
              <a:rPr lang="en-US" altLang="zh-CN"/>
              <a:t>, </a:t>
            </a:r>
            <a:r>
              <a:rPr lang="en-US" altLang="zh-CN">
                <a:latin typeface="Helvetica" panose="020B0604020202020204" pitchFamily="34" charset="0"/>
              </a:rPr>
              <a:t>…</a:t>
            </a:r>
            <a:r>
              <a:rPr lang="en-US" altLang="zh-CN"/>
              <a:t>, </a:t>
            </a:r>
            <a:r>
              <a:rPr lang="en-US" altLang="zh-CN" i="1"/>
              <a:t>a</a:t>
            </a:r>
            <a:r>
              <a:rPr lang="en-US" altLang="zh-CN" i="1" baseline="-25000"/>
              <a:t>n</a:t>
            </a:r>
            <a:r>
              <a:rPr lang="en-US" altLang="zh-CN"/>
              <a:t>) where </a:t>
            </a:r>
            <a:r>
              <a:rPr lang="en-US" altLang="zh-CN" i="1"/>
              <a:t>a</a:t>
            </a:r>
            <a:r>
              <a:rPr lang="en-US" altLang="zh-CN" i="1" baseline="-25000"/>
              <a:t>i</a:t>
            </a:r>
            <a:r>
              <a:rPr lang="en-US" altLang="zh-CN"/>
              <a:t>  </a:t>
            </a:r>
            <a:r>
              <a:rPr lang="en-US" altLang="zh-CN">
                <a:sym typeface="Symbol" panose="05050102010706020507" pitchFamily="18" charset="2"/>
              </a:rPr>
              <a:t> </a:t>
            </a:r>
            <a:r>
              <a:rPr lang="en-US" altLang="zh-CN" i="1">
                <a:sym typeface="Symbol" panose="05050102010706020507" pitchFamily="18" charset="2"/>
              </a:rPr>
              <a:t>D</a:t>
            </a:r>
            <a:r>
              <a:rPr lang="en-US" altLang="zh-CN" i="1" baseline="-25000">
                <a:sym typeface="Symbol" panose="05050102010706020507" pitchFamily="18" charset="2"/>
              </a:rPr>
              <a:t>i</a:t>
            </a:r>
          </a:p>
          <a:p>
            <a:pPr lvl="1" eaLnBrk="1" hangingPunct="1"/>
            <a:r>
              <a:rPr lang="en-US" altLang="zh-CN" i="1">
                <a:sym typeface="Symbol" panose="05050102010706020507" pitchFamily="18" charset="2"/>
              </a:rPr>
              <a:t>	</a:t>
            </a:r>
            <a:r>
              <a:rPr lang="en-US" altLang="zh-CN">
                <a:sym typeface="Symbol" panose="05050102010706020507" pitchFamily="18" charset="2"/>
              </a:rPr>
              <a:t>n is called </a:t>
            </a:r>
            <a:r>
              <a:rPr lang="en-US" altLang="zh-CN" sz="3200">
                <a:latin typeface="Cooper Black" panose="0208090404030B020404" pitchFamily="18" charset="0"/>
                <a:sym typeface="Symbol" panose="05050102010706020507" pitchFamily="18" charset="2"/>
              </a:rPr>
              <a:t>arity</a:t>
            </a:r>
            <a:r>
              <a:rPr lang="en-US" altLang="zh-CN">
                <a:sym typeface="Symbol" panose="05050102010706020507" pitchFamily="18" charset="2"/>
              </a:rPr>
              <a:t> (</a:t>
            </a:r>
            <a:r>
              <a:rPr lang="zh-CN" altLang="en-US">
                <a:sym typeface="Symbol" panose="05050102010706020507" pitchFamily="18" charset="2"/>
              </a:rPr>
              <a:t>中文</a:t>
            </a:r>
            <a:r>
              <a:rPr lang="zh-CN" altLang="en-US">
                <a:latin typeface="Helvetica" panose="020B0604020202020204" pitchFamily="34" charset="0"/>
                <a:sym typeface="Symbol" panose="05050102010706020507" pitchFamily="18" charset="2"/>
              </a:rPr>
              <a:t>’</a:t>
            </a:r>
            <a:r>
              <a:rPr lang="zh-CN" altLang="en-US">
                <a:sym typeface="Symbol" panose="05050102010706020507" pitchFamily="18" charset="2"/>
              </a:rPr>
              <a:t>元</a:t>
            </a:r>
            <a:r>
              <a:rPr lang="zh-CN" altLang="en-US">
                <a:latin typeface="Helvetica" panose="020B0604020202020204" pitchFamily="34" charset="0"/>
                <a:sym typeface="Symbol" panose="05050102010706020507" pitchFamily="18" charset="2"/>
              </a:rPr>
              <a:t>‘</a:t>
            </a:r>
            <a:r>
              <a:rPr lang="en-US" altLang="zh-CN">
                <a:sym typeface="Symbol" panose="05050102010706020507" pitchFamily="18" charset="2"/>
              </a:rPr>
              <a:t>)</a:t>
            </a:r>
            <a:r>
              <a:rPr lang="zh-CN" altLang="en-US">
                <a:sym typeface="Symbol" panose="05050102010706020507" pitchFamily="18" charset="2"/>
              </a:rPr>
              <a:t>，</a:t>
            </a:r>
          </a:p>
          <a:p>
            <a:pPr lvl="1" eaLnBrk="1" hangingPunct="1">
              <a:buFontTx/>
              <a:buNone/>
            </a:pPr>
            <a:r>
              <a:rPr lang="zh-CN" altLang="en-US">
                <a:sym typeface="Symbol" panose="05050102010706020507" pitchFamily="18" charset="2"/>
              </a:rPr>
              <a:t>		</a:t>
            </a:r>
            <a:r>
              <a:rPr lang="en-US" altLang="zh-CN">
                <a:sym typeface="Symbol" panose="05050102010706020507" pitchFamily="18" charset="2"/>
              </a:rPr>
              <a:t>n-tuple </a:t>
            </a:r>
            <a:r>
              <a:rPr lang="zh-CN" altLang="en-US">
                <a:sym typeface="Symbol" panose="05050102010706020507" pitchFamily="18" charset="2"/>
              </a:rPr>
              <a:t>即 </a:t>
            </a:r>
            <a:r>
              <a:rPr lang="en-US" altLang="zh-CN">
                <a:sym typeface="Symbol" panose="05050102010706020507" pitchFamily="18" charset="2"/>
              </a:rPr>
              <a:t>n</a:t>
            </a:r>
            <a:r>
              <a:rPr lang="zh-CN" altLang="en-US">
                <a:sym typeface="Symbol" panose="05050102010706020507" pitchFamily="18" charset="2"/>
              </a:rPr>
              <a:t>元组</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F95476E5-F867-482A-8C4C-627AFED4286A}"/>
              </a:ext>
            </a:extLst>
          </p:cNvPr>
          <p:cNvSpPr>
            <a:spLocks noGrp="1" noChangeArrowheads="1"/>
          </p:cNvSpPr>
          <p:nvPr>
            <p:ph type="title"/>
          </p:nvPr>
        </p:nvSpPr>
        <p:spPr/>
        <p:txBody>
          <a:bodyPr/>
          <a:lstStyle/>
          <a:p>
            <a:pPr eaLnBrk="1" hangingPunct="1"/>
            <a:r>
              <a:rPr lang="zh-CN" altLang="en-US"/>
              <a:t>关系代数</a:t>
            </a:r>
            <a:endParaRPr lang="en-US" altLang="zh-CN"/>
          </a:p>
        </p:txBody>
      </p:sp>
      <p:sp>
        <p:nvSpPr>
          <p:cNvPr id="49155" name="Rectangle 3">
            <a:extLst>
              <a:ext uri="{FF2B5EF4-FFF2-40B4-BE49-F238E27FC236}">
                <a16:creationId xmlns:a16="http://schemas.microsoft.com/office/drawing/2014/main" id="{FB42B93E-BF54-4AFF-928B-737688155186}"/>
              </a:ext>
            </a:extLst>
          </p:cNvPr>
          <p:cNvSpPr>
            <a:spLocks noGrp="1" noChangeArrowheads="1"/>
          </p:cNvSpPr>
          <p:nvPr>
            <p:ph type="body" idx="1"/>
          </p:nvPr>
        </p:nvSpPr>
        <p:spPr>
          <a:xfrm>
            <a:off x="457200" y="1295400"/>
            <a:ext cx="8382000" cy="5562600"/>
          </a:xfrm>
        </p:spPr>
        <p:txBody>
          <a:bodyPr/>
          <a:lstStyle/>
          <a:p>
            <a:pPr eaLnBrk="1" hangingPunct="1"/>
            <a:r>
              <a:rPr lang="zh-CN" altLang="en-US"/>
              <a:t>集合＋运算＝代数系统</a:t>
            </a:r>
          </a:p>
          <a:p>
            <a:pPr eaLnBrk="1" hangingPunct="1"/>
            <a:endParaRPr lang="zh-CN" altLang="en-US"/>
          </a:p>
          <a:p>
            <a:pPr eaLnBrk="1" hangingPunct="1"/>
            <a:r>
              <a:rPr lang="en-US" altLang="zh-CN"/>
              <a:t>Relations </a:t>
            </a:r>
            <a:r>
              <a:rPr lang="zh-CN" altLang="en-US"/>
              <a:t>＋ </a:t>
            </a:r>
            <a:r>
              <a:rPr lang="en-US" altLang="zh-CN"/>
              <a:t>Operators </a:t>
            </a:r>
            <a:r>
              <a:rPr lang="zh-CN" altLang="en-US"/>
              <a:t>＝ </a:t>
            </a:r>
            <a:r>
              <a:rPr lang="en-US" altLang="zh-CN"/>
              <a:t>Relational algebra</a:t>
            </a:r>
          </a:p>
          <a:p>
            <a:pPr lvl="1" eaLnBrk="1" hangingPunct="1"/>
            <a:r>
              <a:rPr lang="en-US" altLang="zh-CN" b="1"/>
              <a:t>The operators take one or more relations as inputs and give a new relation as a result</a:t>
            </a:r>
          </a:p>
          <a:p>
            <a:pPr lvl="1" eaLnBrk="1" hangingPunct="1"/>
            <a:endParaRPr lang="en-US" altLang="zh-CN" b="1"/>
          </a:p>
          <a:p>
            <a:pPr eaLnBrk="1" hangingPunct="1"/>
            <a:r>
              <a:rPr lang="en-US" altLang="zh-CN" b="1"/>
              <a:t>Relation algebra can be used as a </a:t>
            </a:r>
            <a:r>
              <a:rPr lang="en-US" altLang="zh-CN" b="1" i="1"/>
              <a:t>query language</a:t>
            </a:r>
            <a:r>
              <a:rPr lang="en-US" altLang="zh-CN" b="1"/>
              <a:t>  for relations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a:extLst>
              <a:ext uri="{FF2B5EF4-FFF2-40B4-BE49-F238E27FC236}">
                <a16:creationId xmlns:a16="http://schemas.microsoft.com/office/drawing/2014/main" id="{1B57836A-FF44-42F0-AB60-09F088243FD7}"/>
              </a:ext>
            </a:extLst>
          </p:cNvPr>
          <p:cNvSpPr>
            <a:spLocks noGrp="1" noChangeArrowheads="1"/>
          </p:cNvSpPr>
          <p:nvPr>
            <p:ph type="title"/>
          </p:nvPr>
        </p:nvSpPr>
        <p:spPr>
          <a:xfrm>
            <a:off x="0" y="115888"/>
            <a:ext cx="9144000" cy="841375"/>
          </a:xfrm>
        </p:spPr>
        <p:txBody>
          <a:bodyPr/>
          <a:lstStyle/>
          <a:p>
            <a:pPr>
              <a:defRPr/>
            </a:pPr>
            <a:r>
              <a:rPr lang="zh-CN" altLang="en-US" dirty="0">
                <a:effectLst>
                  <a:outerShdw blurRad="38100" dist="38100" dir="2700000" algn="tl">
                    <a:srgbClr val="C0C0C0"/>
                  </a:outerShdw>
                </a:effectLst>
                <a:ea typeface="ＭＳ Ｐゴシック" charset="-128"/>
              </a:rPr>
              <a:t>典型的关系代数操作</a:t>
            </a:r>
            <a:endParaRPr lang="en-US" dirty="0">
              <a:effectLst>
                <a:outerShdw blurRad="38100" dist="38100" dir="2700000" algn="tl">
                  <a:srgbClr val="C0C0C0"/>
                </a:outerShdw>
              </a:effectLst>
              <a:ea typeface="ＭＳ Ｐゴシック" charset="-128"/>
            </a:endParaRPr>
          </a:p>
        </p:txBody>
      </p:sp>
      <p:sp>
        <p:nvSpPr>
          <p:cNvPr id="50179" name="Rectangle 3">
            <a:extLst>
              <a:ext uri="{FF2B5EF4-FFF2-40B4-BE49-F238E27FC236}">
                <a16:creationId xmlns:a16="http://schemas.microsoft.com/office/drawing/2014/main" id="{73AA7714-4854-42EB-9B3F-69D05463008F}"/>
              </a:ext>
            </a:extLst>
          </p:cNvPr>
          <p:cNvSpPr>
            <a:spLocks noChangeArrowheads="1"/>
          </p:cNvSpPr>
          <p:nvPr/>
        </p:nvSpPr>
        <p:spPr bwMode="auto">
          <a:xfrm>
            <a:off x="1093788" y="1087438"/>
            <a:ext cx="7246937" cy="325437"/>
          </a:xfrm>
          <a:prstGeom prst="rect">
            <a:avLst/>
          </a:prstGeom>
          <a:solidFill>
            <a:schemeClr val="bg1"/>
          </a:solidFill>
          <a:ln w="19050" algn="ctr">
            <a:solidFill>
              <a:schemeClr val="tx1"/>
            </a:solidFill>
            <a:round/>
            <a:headEnd/>
            <a:tailEnd/>
          </a:ln>
        </p:spPr>
        <p:txBody>
          <a:bodyPr wrap="none"/>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endParaRPr lang="en-US" altLang="en-US" sz="1200" b="1">
              <a:solidFill>
                <a:schemeClr val="tx1"/>
              </a:solidFill>
              <a:latin typeface="Helvetica" panose="020B0604020202020204" pitchFamily="34" charset="0"/>
              <a:ea typeface="ＭＳ Ｐゴシック" panose="020B0600070205080204" pitchFamily="34" charset="-128"/>
            </a:endParaRPr>
          </a:p>
        </p:txBody>
      </p:sp>
      <p:sp>
        <p:nvSpPr>
          <p:cNvPr id="50180" name="Rectangle 4">
            <a:extLst>
              <a:ext uri="{FF2B5EF4-FFF2-40B4-BE49-F238E27FC236}">
                <a16:creationId xmlns:a16="http://schemas.microsoft.com/office/drawing/2014/main" id="{1AC68583-3078-489A-ABAE-34A33CF3BA6C}"/>
              </a:ext>
            </a:extLst>
          </p:cNvPr>
          <p:cNvSpPr>
            <a:spLocks noChangeArrowheads="1"/>
          </p:cNvSpPr>
          <p:nvPr/>
        </p:nvSpPr>
        <p:spPr bwMode="auto">
          <a:xfrm>
            <a:off x="1093788" y="1412875"/>
            <a:ext cx="7253287" cy="5445125"/>
          </a:xfrm>
          <a:prstGeom prst="rect">
            <a:avLst/>
          </a:prstGeom>
          <a:solidFill>
            <a:schemeClr val="accent1"/>
          </a:solidFill>
          <a:ln w="19050" algn="ctr">
            <a:solidFill>
              <a:schemeClr val="tx1"/>
            </a:solidFill>
            <a:round/>
            <a:headEnd/>
            <a:tailEnd/>
          </a:ln>
        </p:spPr>
        <p:txBody>
          <a:bodyPr wrap="none"/>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endParaRPr lang="en-US" altLang="en-US" sz="1200" b="1">
              <a:solidFill>
                <a:schemeClr val="tx1"/>
              </a:solidFill>
              <a:latin typeface="Helvetica" panose="020B0604020202020204" pitchFamily="34" charset="0"/>
              <a:ea typeface="ＭＳ Ｐゴシック" panose="020B0600070205080204" pitchFamily="34" charset="-128"/>
            </a:endParaRPr>
          </a:p>
        </p:txBody>
      </p:sp>
      <p:cxnSp>
        <p:nvCxnSpPr>
          <p:cNvPr id="50181" name="Straight Connector 5">
            <a:extLst>
              <a:ext uri="{FF2B5EF4-FFF2-40B4-BE49-F238E27FC236}">
                <a16:creationId xmlns:a16="http://schemas.microsoft.com/office/drawing/2014/main" id="{1A456A76-33E7-4FA8-8F33-EF0C928A7D14}"/>
              </a:ext>
            </a:extLst>
          </p:cNvPr>
          <p:cNvCxnSpPr>
            <a:cxnSpLocks noChangeShapeType="1"/>
          </p:cNvCxnSpPr>
          <p:nvPr/>
        </p:nvCxnSpPr>
        <p:spPr bwMode="auto">
          <a:xfrm flipH="1">
            <a:off x="2854325" y="1412875"/>
            <a:ext cx="7938" cy="5445125"/>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50182" name="Straight Connector 2">
            <a:extLst>
              <a:ext uri="{FF2B5EF4-FFF2-40B4-BE49-F238E27FC236}">
                <a16:creationId xmlns:a16="http://schemas.microsoft.com/office/drawing/2014/main" id="{AD9349D6-833A-4D1E-8682-D68779C7AA5D}"/>
              </a:ext>
            </a:extLst>
          </p:cNvPr>
          <p:cNvCxnSpPr>
            <a:cxnSpLocks noChangeShapeType="1"/>
          </p:cNvCxnSpPr>
          <p:nvPr/>
        </p:nvCxnSpPr>
        <p:spPr bwMode="auto">
          <a:xfrm flipV="1">
            <a:off x="2862263" y="1125538"/>
            <a:ext cx="0" cy="325437"/>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50183" name="TextBox 6">
            <a:extLst>
              <a:ext uri="{FF2B5EF4-FFF2-40B4-BE49-F238E27FC236}">
                <a16:creationId xmlns:a16="http://schemas.microsoft.com/office/drawing/2014/main" id="{A1335FD9-E81C-423C-862D-AF8661434D4C}"/>
              </a:ext>
            </a:extLst>
          </p:cNvPr>
          <p:cNvSpPr txBox="1">
            <a:spLocks noChangeArrowheads="1"/>
          </p:cNvSpPr>
          <p:nvPr/>
        </p:nvSpPr>
        <p:spPr bwMode="auto">
          <a:xfrm>
            <a:off x="1042988" y="1130300"/>
            <a:ext cx="61864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n-US" altLang="en-US" sz="1200" b="1">
                <a:solidFill>
                  <a:schemeClr val="tx1"/>
                </a:solidFill>
                <a:latin typeface="Palatino Linotype" panose="02040502050505030304" pitchFamily="18" charset="0"/>
                <a:ea typeface="ＭＳ Ｐゴシック" panose="020B0600070205080204" pitchFamily="34" charset="-128"/>
              </a:rPr>
              <a:t>  Symbol (Name)                  Example of Use</a:t>
            </a:r>
          </a:p>
        </p:txBody>
      </p:sp>
      <p:sp>
        <p:nvSpPr>
          <p:cNvPr id="50184" name="TextBox 9">
            <a:extLst>
              <a:ext uri="{FF2B5EF4-FFF2-40B4-BE49-F238E27FC236}">
                <a16:creationId xmlns:a16="http://schemas.microsoft.com/office/drawing/2014/main" id="{02069D01-AC31-4AFF-AEF4-A47B12723041}"/>
              </a:ext>
            </a:extLst>
          </p:cNvPr>
          <p:cNvSpPr txBox="1">
            <a:spLocks noChangeArrowheads="1"/>
          </p:cNvSpPr>
          <p:nvPr/>
        </p:nvSpPr>
        <p:spPr bwMode="auto">
          <a:xfrm>
            <a:off x="1023938" y="1628775"/>
            <a:ext cx="6486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n-US" altLang="en-US" sz="1200" b="1">
                <a:solidFill>
                  <a:schemeClr val="tx1"/>
                </a:solidFill>
                <a:latin typeface="Palatino Linotype" panose="02040502050505030304" pitchFamily="18" charset="0"/>
                <a:ea typeface="ＭＳ Ｐゴシック" panose="020B0600070205080204" pitchFamily="34" charset="-128"/>
              </a:rPr>
              <a:t>  (Selection)	                        </a:t>
            </a:r>
            <a:r>
              <a:rPr lang="el-GR" altLang="en-US" sz="1200" b="1" baseline="30000">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rPr>
              <a:t>σ</a:t>
            </a:r>
            <a:r>
              <a:rPr lang="en-US" altLang="en-US" sz="1200" b="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en-US" sz="1200" b="1">
                <a:solidFill>
                  <a:schemeClr val="tx1"/>
                </a:solidFill>
                <a:latin typeface="Palatino Linotype" panose="02040502050505030304" pitchFamily="18" charset="0"/>
                <a:ea typeface="ＭＳ Ｐゴシック" panose="020B0600070205080204" pitchFamily="34" charset="-128"/>
              </a:rPr>
              <a:t>salary &gt; = 85000 </a:t>
            </a:r>
            <a:r>
              <a:rPr lang="en-US" altLang="en-US" sz="1200" b="1" baseline="30000">
                <a:solidFill>
                  <a:schemeClr val="tx1"/>
                </a:solidFill>
                <a:latin typeface="Palatino Linotype" panose="02040502050505030304" pitchFamily="18" charset="0"/>
                <a:ea typeface="ＭＳ Ｐゴシック" panose="020B0600070205080204" pitchFamily="34" charset="-128"/>
              </a:rPr>
              <a:t>(</a:t>
            </a:r>
            <a:r>
              <a:rPr lang="en-US" altLang="en-US" sz="1200" b="1" i="1" baseline="30000">
                <a:solidFill>
                  <a:schemeClr val="tx1"/>
                </a:solidFill>
                <a:latin typeface="Palatino Linotype" panose="02040502050505030304" pitchFamily="18" charset="0"/>
                <a:ea typeface="ＭＳ Ｐゴシック" panose="020B0600070205080204" pitchFamily="34" charset="-128"/>
              </a:rPr>
              <a:t>instructor</a:t>
            </a:r>
            <a:r>
              <a:rPr lang="en-US" altLang="en-US" sz="1200" b="1" baseline="30000">
                <a:solidFill>
                  <a:schemeClr val="tx1"/>
                </a:solidFill>
                <a:latin typeface="Palatino Linotype" panose="02040502050505030304" pitchFamily="18" charset="0"/>
                <a:ea typeface="ＭＳ Ｐゴシック" panose="020B0600070205080204" pitchFamily="34" charset="-128"/>
              </a:rPr>
              <a:t>)</a:t>
            </a:r>
          </a:p>
        </p:txBody>
      </p:sp>
      <p:sp>
        <p:nvSpPr>
          <p:cNvPr id="50185" name="TextBox 8">
            <a:extLst>
              <a:ext uri="{FF2B5EF4-FFF2-40B4-BE49-F238E27FC236}">
                <a16:creationId xmlns:a16="http://schemas.microsoft.com/office/drawing/2014/main" id="{E43678B5-2549-416D-9C0C-6C187A057106}"/>
              </a:ext>
            </a:extLst>
          </p:cNvPr>
          <p:cNvSpPr txBox="1">
            <a:spLocks noChangeArrowheads="1"/>
          </p:cNvSpPr>
          <p:nvPr/>
        </p:nvSpPr>
        <p:spPr bwMode="auto">
          <a:xfrm>
            <a:off x="1128713" y="1433513"/>
            <a:ext cx="8874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l-GR" altLang="en-US" sz="1200" b="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rPr>
              <a:t>σ</a:t>
            </a:r>
            <a:endParaRPr lang="en-US" altLang="en-US" sz="1200" b="1">
              <a:solidFill>
                <a:schemeClr val="tx1"/>
              </a:solidFill>
              <a:latin typeface="Helvetica" panose="020B0604020202020204" pitchFamily="34" charset="0"/>
              <a:ea typeface="ＭＳ Ｐゴシック" panose="020B0600070205080204" pitchFamily="34" charset="-128"/>
              <a:cs typeface="Times New Roman" panose="02020603050405020304" pitchFamily="18" charset="0"/>
            </a:endParaRPr>
          </a:p>
        </p:txBody>
      </p:sp>
      <p:cxnSp>
        <p:nvCxnSpPr>
          <p:cNvPr id="50186" name="Straight Connector 11">
            <a:extLst>
              <a:ext uri="{FF2B5EF4-FFF2-40B4-BE49-F238E27FC236}">
                <a16:creationId xmlns:a16="http://schemas.microsoft.com/office/drawing/2014/main" id="{59E10F00-B420-4786-8308-31AB539CCDB2}"/>
              </a:ext>
            </a:extLst>
          </p:cNvPr>
          <p:cNvCxnSpPr>
            <a:cxnSpLocks noChangeShapeType="1"/>
          </p:cNvCxnSpPr>
          <p:nvPr/>
        </p:nvCxnSpPr>
        <p:spPr bwMode="auto">
          <a:xfrm>
            <a:off x="2862263" y="1897063"/>
            <a:ext cx="5478462"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50187" name="TextBox 12">
            <a:extLst>
              <a:ext uri="{FF2B5EF4-FFF2-40B4-BE49-F238E27FC236}">
                <a16:creationId xmlns:a16="http://schemas.microsoft.com/office/drawing/2014/main" id="{3467C144-13E2-41B9-BF9C-CC1F22385447}"/>
              </a:ext>
            </a:extLst>
          </p:cNvPr>
          <p:cNvSpPr txBox="1">
            <a:spLocks noChangeArrowheads="1"/>
          </p:cNvSpPr>
          <p:nvPr/>
        </p:nvSpPr>
        <p:spPr bwMode="auto">
          <a:xfrm>
            <a:off x="2870200" y="1903413"/>
            <a:ext cx="5478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n-US" altLang="en-US" sz="1200" b="1">
                <a:solidFill>
                  <a:schemeClr val="tx1"/>
                </a:solidFill>
                <a:latin typeface="Palatino Linotype" panose="02040502050505030304" pitchFamily="18" charset="0"/>
                <a:ea typeface="ＭＳ Ｐゴシック" panose="020B0600070205080204" pitchFamily="34" charset="-128"/>
              </a:rPr>
              <a:t>Return rows of the input relation that satisfy the predicate.</a:t>
            </a:r>
          </a:p>
        </p:txBody>
      </p:sp>
      <p:cxnSp>
        <p:nvCxnSpPr>
          <p:cNvPr id="50188" name="Straight Connector 16">
            <a:extLst>
              <a:ext uri="{FF2B5EF4-FFF2-40B4-BE49-F238E27FC236}">
                <a16:creationId xmlns:a16="http://schemas.microsoft.com/office/drawing/2014/main" id="{35A36F3B-C636-4AB8-BA59-0F9FAD8BC7A5}"/>
              </a:ext>
            </a:extLst>
          </p:cNvPr>
          <p:cNvCxnSpPr>
            <a:cxnSpLocks noChangeShapeType="1"/>
          </p:cNvCxnSpPr>
          <p:nvPr/>
        </p:nvCxnSpPr>
        <p:spPr bwMode="auto">
          <a:xfrm>
            <a:off x="1093788" y="2222500"/>
            <a:ext cx="7245350"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50189" name="Straight Connector 18">
            <a:extLst>
              <a:ext uri="{FF2B5EF4-FFF2-40B4-BE49-F238E27FC236}">
                <a16:creationId xmlns:a16="http://schemas.microsoft.com/office/drawing/2014/main" id="{2773A27C-A11D-4CD3-93F8-49C9C80BCE39}"/>
              </a:ext>
            </a:extLst>
          </p:cNvPr>
          <p:cNvCxnSpPr>
            <a:cxnSpLocks noChangeShapeType="1"/>
          </p:cNvCxnSpPr>
          <p:nvPr/>
        </p:nvCxnSpPr>
        <p:spPr bwMode="auto">
          <a:xfrm>
            <a:off x="2870200" y="2657475"/>
            <a:ext cx="547687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50190" name="Straight Connector 19">
            <a:extLst>
              <a:ext uri="{FF2B5EF4-FFF2-40B4-BE49-F238E27FC236}">
                <a16:creationId xmlns:a16="http://schemas.microsoft.com/office/drawing/2014/main" id="{535BDD57-A091-47E3-B943-981B01D85661}"/>
              </a:ext>
            </a:extLst>
          </p:cNvPr>
          <p:cNvCxnSpPr>
            <a:cxnSpLocks noChangeShapeType="1"/>
          </p:cNvCxnSpPr>
          <p:nvPr/>
        </p:nvCxnSpPr>
        <p:spPr bwMode="auto">
          <a:xfrm>
            <a:off x="1101725" y="3117850"/>
            <a:ext cx="7245350"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50191" name="TextBox 20">
            <a:extLst>
              <a:ext uri="{FF2B5EF4-FFF2-40B4-BE49-F238E27FC236}">
                <a16:creationId xmlns:a16="http://schemas.microsoft.com/office/drawing/2014/main" id="{6A63EF72-389F-49AC-B447-A3B23E27CE36}"/>
              </a:ext>
            </a:extLst>
          </p:cNvPr>
          <p:cNvSpPr txBox="1">
            <a:spLocks noChangeArrowheads="1"/>
          </p:cNvSpPr>
          <p:nvPr/>
        </p:nvSpPr>
        <p:spPr bwMode="auto">
          <a:xfrm>
            <a:off x="1135063" y="2174875"/>
            <a:ext cx="8890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l-GR" altLang="en-US" sz="1200" b="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rPr>
              <a:t>Π</a:t>
            </a:r>
            <a:endParaRPr lang="en-US" altLang="en-US" sz="1200" b="1">
              <a:solidFill>
                <a:schemeClr val="tx1"/>
              </a:solidFill>
              <a:latin typeface="Helvetica" panose="020B0604020202020204" pitchFamily="34" charset="0"/>
              <a:ea typeface="ＭＳ Ｐゴシック" panose="020B0600070205080204" pitchFamily="34" charset="-128"/>
              <a:cs typeface="Times New Roman" panose="02020603050405020304" pitchFamily="18" charset="0"/>
            </a:endParaRPr>
          </a:p>
        </p:txBody>
      </p:sp>
      <p:sp>
        <p:nvSpPr>
          <p:cNvPr id="50192" name="TextBox 21">
            <a:extLst>
              <a:ext uri="{FF2B5EF4-FFF2-40B4-BE49-F238E27FC236}">
                <a16:creationId xmlns:a16="http://schemas.microsoft.com/office/drawing/2014/main" id="{FFA04A6E-0C81-4961-B95E-678924FEDF90}"/>
              </a:ext>
            </a:extLst>
          </p:cNvPr>
          <p:cNvSpPr txBox="1">
            <a:spLocks noChangeArrowheads="1"/>
          </p:cNvSpPr>
          <p:nvPr/>
        </p:nvSpPr>
        <p:spPr bwMode="auto">
          <a:xfrm>
            <a:off x="1031875" y="2370138"/>
            <a:ext cx="64849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n-US" altLang="en-US" sz="1200" b="1">
                <a:solidFill>
                  <a:schemeClr val="tx1"/>
                </a:solidFill>
                <a:latin typeface="Palatino Linotype" panose="02040502050505030304" pitchFamily="18" charset="0"/>
                <a:ea typeface="ＭＳ Ｐゴシック" panose="020B0600070205080204" pitchFamily="34" charset="-128"/>
              </a:rPr>
              <a:t>  (Projection)	                         </a:t>
            </a:r>
            <a:r>
              <a:rPr lang="el-GR" altLang="en-US" sz="1200" b="1" baseline="30000">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rPr>
              <a:t>Π</a:t>
            </a:r>
            <a:r>
              <a:rPr lang="en-US" altLang="en-US" sz="1200" b="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en-US" sz="1200" b="1" i="1">
                <a:solidFill>
                  <a:schemeClr val="tx1"/>
                </a:solidFill>
                <a:latin typeface="Palatino Linotype" panose="02040502050505030304" pitchFamily="18" charset="0"/>
                <a:ea typeface="ＭＳ Ｐゴシック" panose="020B0600070205080204" pitchFamily="34" charset="-128"/>
              </a:rPr>
              <a:t>ID, salary </a:t>
            </a:r>
            <a:r>
              <a:rPr lang="en-US" altLang="en-US" sz="1200" b="1" baseline="30000">
                <a:solidFill>
                  <a:schemeClr val="tx1"/>
                </a:solidFill>
                <a:latin typeface="Palatino Linotype" panose="02040502050505030304" pitchFamily="18" charset="0"/>
                <a:ea typeface="ＭＳ Ｐゴシック" panose="020B0600070205080204" pitchFamily="34" charset="-128"/>
              </a:rPr>
              <a:t>(</a:t>
            </a:r>
            <a:r>
              <a:rPr lang="en-US" altLang="en-US" sz="1200" b="1" i="1" baseline="30000">
                <a:solidFill>
                  <a:schemeClr val="tx1"/>
                </a:solidFill>
                <a:latin typeface="Palatino Linotype" panose="02040502050505030304" pitchFamily="18" charset="0"/>
                <a:ea typeface="ＭＳ Ｐゴシック" panose="020B0600070205080204" pitchFamily="34" charset="-128"/>
              </a:rPr>
              <a:t>instructor</a:t>
            </a:r>
            <a:r>
              <a:rPr lang="en-US" altLang="en-US" sz="1200" b="1" baseline="30000">
                <a:solidFill>
                  <a:schemeClr val="tx1"/>
                </a:solidFill>
                <a:latin typeface="Palatino Linotype" panose="02040502050505030304" pitchFamily="18" charset="0"/>
                <a:ea typeface="ＭＳ Ｐゴシック" panose="020B0600070205080204" pitchFamily="34" charset="-128"/>
              </a:rPr>
              <a:t>)</a:t>
            </a:r>
          </a:p>
        </p:txBody>
      </p:sp>
      <p:sp>
        <p:nvSpPr>
          <p:cNvPr id="50193" name="TextBox 22">
            <a:extLst>
              <a:ext uri="{FF2B5EF4-FFF2-40B4-BE49-F238E27FC236}">
                <a16:creationId xmlns:a16="http://schemas.microsoft.com/office/drawing/2014/main" id="{F7AA5899-4AAB-4D9F-96AF-FB13545D12C1}"/>
              </a:ext>
            </a:extLst>
          </p:cNvPr>
          <p:cNvSpPr txBox="1">
            <a:spLocks noChangeArrowheads="1"/>
          </p:cNvSpPr>
          <p:nvPr/>
        </p:nvSpPr>
        <p:spPr bwMode="auto">
          <a:xfrm>
            <a:off x="2870200" y="2644775"/>
            <a:ext cx="5476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n-US" altLang="en-US" sz="1200" b="1">
                <a:solidFill>
                  <a:schemeClr val="tx1"/>
                </a:solidFill>
                <a:latin typeface="Palatino Linotype" panose="02040502050505030304" pitchFamily="18" charset="0"/>
                <a:ea typeface="ＭＳ Ｐゴシック" panose="020B0600070205080204" pitchFamily="34" charset="-128"/>
              </a:rPr>
              <a:t>Output specified attributes from all rows of the input relation.  Remove duplicate tuples from the output.</a:t>
            </a:r>
          </a:p>
        </p:txBody>
      </p:sp>
      <p:cxnSp>
        <p:nvCxnSpPr>
          <p:cNvPr id="50194" name="Straight Connector 25">
            <a:extLst>
              <a:ext uri="{FF2B5EF4-FFF2-40B4-BE49-F238E27FC236}">
                <a16:creationId xmlns:a16="http://schemas.microsoft.com/office/drawing/2014/main" id="{3237F796-7B76-410E-8513-3F950DDB652F}"/>
              </a:ext>
            </a:extLst>
          </p:cNvPr>
          <p:cNvCxnSpPr>
            <a:cxnSpLocks noChangeShapeType="1"/>
          </p:cNvCxnSpPr>
          <p:nvPr/>
        </p:nvCxnSpPr>
        <p:spPr bwMode="auto">
          <a:xfrm>
            <a:off x="2868613" y="3527425"/>
            <a:ext cx="5478462"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50195" name="Straight Connector 26">
            <a:extLst>
              <a:ext uri="{FF2B5EF4-FFF2-40B4-BE49-F238E27FC236}">
                <a16:creationId xmlns:a16="http://schemas.microsoft.com/office/drawing/2014/main" id="{9A019ACB-BDC8-446D-8D19-3767412A6F4D}"/>
              </a:ext>
            </a:extLst>
          </p:cNvPr>
          <p:cNvCxnSpPr>
            <a:cxnSpLocks noChangeShapeType="1"/>
          </p:cNvCxnSpPr>
          <p:nvPr/>
        </p:nvCxnSpPr>
        <p:spPr bwMode="auto">
          <a:xfrm>
            <a:off x="1100138" y="3995738"/>
            <a:ext cx="7245350"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50196" name="TextBox 31">
            <a:extLst>
              <a:ext uri="{FF2B5EF4-FFF2-40B4-BE49-F238E27FC236}">
                <a16:creationId xmlns:a16="http://schemas.microsoft.com/office/drawing/2014/main" id="{60370E7F-34B0-407E-B8FD-1032ACB7485D}"/>
              </a:ext>
            </a:extLst>
          </p:cNvPr>
          <p:cNvSpPr txBox="1">
            <a:spLocks noChangeArrowheads="1"/>
          </p:cNvSpPr>
          <p:nvPr/>
        </p:nvSpPr>
        <p:spPr bwMode="auto">
          <a:xfrm>
            <a:off x="1057275" y="3057525"/>
            <a:ext cx="92233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n-US" altLang="en-US" sz="1200" b="1">
                <a:solidFill>
                  <a:schemeClr val="tx1"/>
                </a:solidFill>
                <a:latin typeface="Palatino Linotype" panose="02040502050505030304" pitchFamily="18" charset="0"/>
                <a:ea typeface="ＭＳ Ｐゴシック" panose="020B0600070205080204" pitchFamily="34" charset="-128"/>
              </a:rPr>
              <a:t> </a:t>
            </a:r>
            <a:r>
              <a:rPr lang="en-US" altLang="en-US" sz="1200" b="1">
                <a:solidFill>
                  <a:schemeClr val="tx1"/>
                </a:solidFill>
                <a:latin typeface="Lucida Sans Unicode" panose="020B0602030504020204" pitchFamily="34" charset="0"/>
                <a:ea typeface="ＭＳ Ｐゴシック" panose="020B0600070205080204" pitchFamily="34" charset="-128"/>
              </a:rPr>
              <a:t>x</a:t>
            </a:r>
            <a:endParaRPr lang="en-US" altLang="en-US" sz="1200" b="1">
              <a:solidFill>
                <a:schemeClr val="tx1"/>
              </a:solidFill>
              <a:latin typeface="Helvetica" panose="020B0604020202020204" pitchFamily="34" charset="0"/>
              <a:ea typeface="ＭＳ Ｐゴシック" panose="020B0600070205080204" pitchFamily="34" charset="-128"/>
            </a:endParaRPr>
          </a:p>
        </p:txBody>
      </p:sp>
      <p:sp>
        <p:nvSpPr>
          <p:cNvPr id="50197" name="TextBox 32">
            <a:extLst>
              <a:ext uri="{FF2B5EF4-FFF2-40B4-BE49-F238E27FC236}">
                <a16:creationId xmlns:a16="http://schemas.microsoft.com/office/drawing/2014/main" id="{32A4779F-B551-4D35-A375-F7794DC5F0EE}"/>
              </a:ext>
            </a:extLst>
          </p:cNvPr>
          <p:cNvSpPr txBox="1">
            <a:spLocks noChangeArrowheads="1"/>
          </p:cNvSpPr>
          <p:nvPr/>
        </p:nvSpPr>
        <p:spPr bwMode="auto">
          <a:xfrm>
            <a:off x="1036638" y="3230563"/>
            <a:ext cx="64865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n-US" altLang="en-US" sz="1200" b="1">
                <a:solidFill>
                  <a:schemeClr val="tx1"/>
                </a:solidFill>
                <a:latin typeface="Palatino Linotype" panose="02040502050505030304" pitchFamily="18" charset="0"/>
                <a:ea typeface="ＭＳ Ｐゴシック" panose="020B0600070205080204" pitchFamily="34" charset="-128"/>
              </a:rPr>
              <a:t> (Cartesian Product)	 </a:t>
            </a:r>
            <a:r>
              <a:rPr lang="en-US" altLang="en-US" sz="1200" b="1" i="1">
                <a:solidFill>
                  <a:schemeClr val="tx1"/>
                </a:solidFill>
                <a:latin typeface="Palatino Linotype" panose="02040502050505030304" pitchFamily="18" charset="0"/>
                <a:ea typeface="ＭＳ Ｐゴシック" panose="020B0600070205080204" pitchFamily="34" charset="-128"/>
              </a:rPr>
              <a:t>instructor</a:t>
            </a:r>
            <a:r>
              <a:rPr lang="en-US" altLang="en-US" sz="1200" b="1">
                <a:solidFill>
                  <a:schemeClr val="tx1"/>
                </a:solidFill>
                <a:latin typeface="Palatino Linotype" panose="02040502050505030304" pitchFamily="18" charset="0"/>
                <a:ea typeface="ＭＳ Ｐゴシック" panose="020B0600070205080204" pitchFamily="34" charset="-128"/>
              </a:rPr>
              <a:t> </a:t>
            </a:r>
            <a:r>
              <a:rPr lang="en-US" altLang="en-US" sz="1200" b="1">
                <a:solidFill>
                  <a:schemeClr val="tx1"/>
                </a:solidFill>
                <a:latin typeface="Lucida Sans Unicode" panose="020B0602030504020204" pitchFamily="34" charset="0"/>
                <a:ea typeface="ＭＳ Ｐゴシック" panose="020B0600070205080204" pitchFamily="34" charset="-128"/>
              </a:rPr>
              <a:t>x</a:t>
            </a:r>
            <a:r>
              <a:rPr lang="en-US" altLang="en-US" sz="1200" b="1" i="1">
                <a:solidFill>
                  <a:schemeClr val="tx1"/>
                </a:solidFill>
                <a:latin typeface="Palatino Linotype" panose="02040502050505030304" pitchFamily="18" charset="0"/>
                <a:ea typeface="ＭＳ Ｐゴシック" panose="020B0600070205080204" pitchFamily="34" charset="-128"/>
              </a:rPr>
              <a:t>  department</a:t>
            </a:r>
          </a:p>
        </p:txBody>
      </p:sp>
      <p:sp>
        <p:nvSpPr>
          <p:cNvPr id="50198" name="TextBox 34">
            <a:extLst>
              <a:ext uri="{FF2B5EF4-FFF2-40B4-BE49-F238E27FC236}">
                <a16:creationId xmlns:a16="http://schemas.microsoft.com/office/drawing/2014/main" id="{6CAAD72A-368E-4E2C-AE60-B694FF701E0A}"/>
              </a:ext>
            </a:extLst>
          </p:cNvPr>
          <p:cNvSpPr txBox="1">
            <a:spLocks noChangeArrowheads="1"/>
          </p:cNvSpPr>
          <p:nvPr/>
        </p:nvSpPr>
        <p:spPr bwMode="auto">
          <a:xfrm>
            <a:off x="2874963" y="3532188"/>
            <a:ext cx="5575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n-US" altLang="en-US" sz="1200" b="1">
                <a:solidFill>
                  <a:schemeClr val="tx1"/>
                </a:solidFill>
                <a:latin typeface="Palatino Linotype" panose="02040502050505030304" pitchFamily="18" charset="0"/>
                <a:ea typeface="ＭＳ Ｐゴシック" panose="020B0600070205080204" pitchFamily="34" charset="-128"/>
              </a:rPr>
              <a:t>Output pairs of rows from the two input relations that have the same value on all attributes that have the same name.</a:t>
            </a:r>
          </a:p>
        </p:txBody>
      </p:sp>
      <p:cxnSp>
        <p:nvCxnSpPr>
          <p:cNvPr id="50199" name="Straight Connector 35">
            <a:extLst>
              <a:ext uri="{FF2B5EF4-FFF2-40B4-BE49-F238E27FC236}">
                <a16:creationId xmlns:a16="http://schemas.microsoft.com/office/drawing/2014/main" id="{BD7A40DA-598D-4F94-9ACA-3B9B6C7D13AC}"/>
              </a:ext>
            </a:extLst>
          </p:cNvPr>
          <p:cNvCxnSpPr>
            <a:cxnSpLocks noChangeShapeType="1"/>
          </p:cNvCxnSpPr>
          <p:nvPr/>
        </p:nvCxnSpPr>
        <p:spPr bwMode="auto">
          <a:xfrm>
            <a:off x="1093788" y="4722813"/>
            <a:ext cx="7259637"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50200" name="Straight Connector 36">
            <a:extLst>
              <a:ext uri="{FF2B5EF4-FFF2-40B4-BE49-F238E27FC236}">
                <a16:creationId xmlns:a16="http://schemas.microsoft.com/office/drawing/2014/main" id="{F061DBB6-F222-4178-92B9-E887A4B293B8}"/>
              </a:ext>
            </a:extLst>
          </p:cNvPr>
          <p:cNvCxnSpPr>
            <a:cxnSpLocks noChangeShapeType="1"/>
          </p:cNvCxnSpPr>
          <p:nvPr/>
        </p:nvCxnSpPr>
        <p:spPr bwMode="auto">
          <a:xfrm>
            <a:off x="1106488" y="5430838"/>
            <a:ext cx="7245350"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50201" name="TextBox 37">
            <a:extLst>
              <a:ext uri="{FF2B5EF4-FFF2-40B4-BE49-F238E27FC236}">
                <a16:creationId xmlns:a16="http://schemas.microsoft.com/office/drawing/2014/main" id="{C65CFC50-5894-4E14-8C56-FEBB60E08EBE}"/>
              </a:ext>
            </a:extLst>
          </p:cNvPr>
          <p:cNvSpPr txBox="1">
            <a:spLocks noChangeArrowheads="1"/>
          </p:cNvSpPr>
          <p:nvPr/>
        </p:nvSpPr>
        <p:spPr bwMode="auto">
          <a:xfrm>
            <a:off x="1055688" y="3944938"/>
            <a:ext cx="9223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n-US" altLang="en-US" sz="1200" b="1">
                <a:solidFill>
                  <a:schemeClr val="tx1"/>
                </a:solidFill>
                <a:latin typeface="Palatino Linotype" panose="02040502050505030304" pitchFamily="18" charset="0"/>
                <a:ea typeface="ＭＳ Ｐゴシック" panose="020B0600070205080204" pitchFamily="34" charset="-128"/>
              </a:rPr>
              <a:t> </a:t>
            </a:r>
            <a:r>
              <a:rPr lang="en-US" altLang="en-US" sz="1200" b="1">
                <a:solidFill>
                  <a:schemeClr val="tx1"/>
                </a:solidFill>
                <a:latin typeface="Lucida Sans Unicode" panose="020B0602030504020204" pitchFamily="34" charset="0"/>
                <a:ea typeface="ＭＳ Ｐゴシック" panose="020B0600070205080204" pitchFamily="34" charset="-128"/>
              </a:rPr>
              <a:t>∪</a:t>
            </a:r>
            <a:endParaRPr lang="en-US" altLang="en-US" sz="1200" b="1">
              <a:solidFill>
                <a:schemeClr val="tx1"/>
              </a:solidFill>
              <a:latin typeface="Helvetica" panose="020B0604020202020204" pitchFamily="34" charset="0"/>
              <a:ea typeface="ＭＳ Ｐゴシック" panose="020B0600070205080204" pitchFamily="34" charset="-128"/>
            </a:endParaRPr>
          </a:p>
        </p:txBody>
      </p:sp>
      <p:sp>
        <p:nvSpPr>
          <p:cNvPr id="50202" name="TextBox 38">
            <a:extLst>
              <a:ext uri="{FF2B5EF4-FFF2-40B4-BE49-F238E27FC236}">
                <a16:creationId xmlns:a16="http://schemas.microsoft.com/office/drawing/2014/main" id="{6228D8B2-0F8F-4DEF-A051-D9AB51C6719C}"/>
              </a:ext>
            </a:extLst>
          </p:cNvPr>
          <p:cNvSpPr txBox="1">
            <a:spLocks noChangeArrowheads="1"/>
          </p:cNvSpPr>
          <p:nvPr/>
        </p:nvSpPr>
        <p:spPr bwMode="auto">
          <a:xfrm>
            <a:off x="1035050" y="4117975"/>
            <a:ext cx="64865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n-US" altLang="en-US" sz="1200" b="1">
                <a:solidFill>
                  <a:schemeClr val="tx1"/>
                </a:solidFill>
                <a:latin typeface="Palatino Linotype" panose="02040502050505030304" pitchFamily="18" charset="0"/>
                <a:ea typeface="ＭＳ Ｐゴシック" panose="020B0600070205080204" pitchFamily="34" charset="-128"/>
              </a:rPr>
              <a:t> (Union)		 </a:t>
            </a:r>
            <a:r>
              <a:rPr lang="el-GR" altLang="en-US" sz="1200" b="1" baseline="30000">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rPr>
              <a:t>Π</a:t>
            </a:r>
            <a:r>
              <a:rPr lang="en-US" altLang="en-US" sz="1200" b="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en-US" sz="1200" b="1" i="1">
                <a:solidFill>
                  <a:schemeClr val="tx1"/>
                </a:solidFill>
                <a:latin typeface="Palatino Linotype" panose="02040502050505030304" pitchFamily="18" charset="0"/>
                <a:ea typeface="ＭＳ Ｐゴシック" panose="020B0600070205080204" pitchFamily="34" charset="-128"/>
              </a:rPr>
              <a:t>name </a:t>
            </a:r>
            <a:r>
              <a:rPr lang="en-US" altLang="en-US" sz="1200" b="1" baseline="30000">
                <a:solidFill>
                  <a:schemeClr val="tx1"/>
                </a:solidFill>
                <a:latin typeface="Palatino Linotype" panose="02040502050505030304" pitchFamily="18" charset="0"/>
                <a:ea typeface="ＭＳ Ｐゴシック" panose="020B0600070205080204" pitchFamily="34" charset="-128"/>
              </a:rPr>
              <a:t>(</a:t>
            </a:r>
            <a:r>
              <a:rPr lang="en-US" altLang="en-US" sz="1200" b="1" i="1" baseline="30000">
                <a:solidFill>
                  <a:schemeClr val="tx1"/>
                </a:solidFill>
                <a:latin typeface="Palatino Linotype" panose="02040502050505030304" pitchFamily="18" charset="0"/>
                <a:ea typeface="ＭＳ Ｐゴシック" panose="020B0600070205080204" pitchFamily="34" charset="-128"/>
              </a:rPr>
              <a:t>instructor)  </a:t>
            </a:r>
            <a:r>
              <a:rPr lang="en-US" altLang="en-US" sz="1200" b="1" baseline="30000">
                <a:solidFill>
                  <a:schemeClr val="tx1"/>
                </a:solidFill>
                <a:latin typeface="Palatino Linotype" panose="02040502050505030304" pitchFamily="18" charset="0"/>
                <a:ea typeface="ＭＳ Ｐゴシック" panose="020B0600070205080204" pitchFamily="34" charset="-128"/>
              </a:rPr>
              <a:t>∪  </a:t>
            </a:r>
            <a:r>
              <a:rPr lang="el-GR" altLang="en-US" sz="1200" b="1" baseline="30000">
                <a:solidFill>
                  <a:schemeClr val="tx1"/>
                </a:solidFill>
                <a:latin typeface="Times New Roman" panose="02020603050405020304" pitchFamily="18" charset="0"/>
                <a:ea typeface="ＭＳ Ｐゴシック" panose="020B0600070205080204" pitchFamily="34" charset="-128"/>
              </a:rPr>
              <a:t>Π</a:t>
            </a:r>
            <a:r>
              <a:rPr lang="en-US" altLang="en-US" sz="1200" b="1" baseline="30000">
                <a:solidFill>
                  <a:schemeClr val="tx1"/>
                </a:solidFill>
                <a:latin typeface="Times New Roman" panose="02020603050405020304" pitchFamily="18" charset="0"/>
                <a:ea typeface="ＭＳ Ｐゴシック" panose="020B0600070205080204" pitchFamily="34" charset="-128"/>
              </a:rPr>
              <a:t> </a:t>
            </a:r>
            <a:r>
              <a:rPr lang="en-US" altLang="en-US" sz="1200" b="1" i="1">
                <a:solidFill>
                  <a:schemeClr val="tx1"/>
                </a:solidFill>
                <a:latin typeface="Palatino Linotype" panose="02040502050505030304" pitchFamily="18" charset="0"/>
                <a:ea typeface="ＭＳ Ｐゴシック" panose="020B0600070205080204" pitchFamily="34" charset="-128"/>
              </a:rPr>
              <a:t>name </a:t>
            </a:r>
            <a:r>
              <a:rPr lang="en-US" altLang="en-US" sz="1200" b="1" baseline="30000">
                <a:solidFill>
                  <a:schemeClr val="tx1"/>
                </a:solidFill>
                <a:latin typeface="Palatino Linotype" panose="02040502050505030304" pitchFamily="18" charset="0"/>
                <a:ea typeface="ＭＳ Ｐゴシック" panose="020B0600070205080204" pitchFamily="34" charset="-128"/>
              </a:rPr>
              <a:t>(</a:t>
            </a:r>
            <a:r>
              <a:rPr lang="en-US" altLang="en-US" sz="1200" b="1" i="1" baseline="30000">
                <a:solidFill>
                  <a:schemeClr val="tx1"/>
                </a:solidFill>
                <a:latin typeface="Palatino Linotype" panose="02040502050505030304" pitchFamily="18" charset="0"/>
                <a:ea typeface="ＭＳ Ｐゴシック" panose="020B0600070205080204" pitchFamily="34" charset="-128"/>
              </a:rPr>
              <a:t>student)</a:t>
            </a:r>
            <a:endParaRPr lang="en-US" altLang="en-US" sz="1200" b="1" i="1">
              <a:solidFill>
                <a:schemeClr val="tx1"/>
              </a:solidFill>
              <a:latin typeface="Palatino Linotype" panose="02040502050505030304" pitchFamily="18" charset="0"/>
              <a:ea typeface="ＭＳ Ｐゴシック" panose="020B0600070205080204" pitchFamily="34" charset="-128"/>
            </a:endParaRPr>
          </a:p>
        </p:txBody>
      </p:sp>
      <p:sp>
        <p:nvSpPr>
          <p:cNvPr id="50203" name="TextBox 39">
            <a:extLst>
              <a:ext uri="{FF2B5EF4-FFF2-40B4-BE49-F238E27FC236}">
                <a16:creationId xmlns:a16="http://schemas.microsoft.com/office/drawing/2014/main" id="{4A340F34-A477-4B05-8A02-22602DA9DDFF}"/>
              </a:ext>
            </a:extLst>
          </p:cNvPr>
          <p:cNvSpPr txBox="1">
            <a:spLocks noChangeArrowheads="1"/>
          </p:cNvSpPr>
          <p:nvPr/>
        </p:nvSpPr>
        <p:spPr bwMode="auto">
          <a:xfrm>
            <a:off x="2867025" y="4411663"/>
            <a:ext cx="55753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n-US" altLang="en-US" sz="1200" b="1">
                <a:solidFill>
                  <a:schemeClr val="tx1"/>
                </a:solidFill>
                <a:latin typeface="Palatino Linotype" panose="02040502050505030304" pitchFamily="18" charset="0"/>
                <a:ea typeface="ＭＳ Ｐゴシック" panose="020B0600070205080204" pitchFamily="34" charset="-128"/>
              </a:rPr>
              <a:t>Output the union of tuples from the </a:t>
            </a:r>
            <a:r>
              <a:rPr lang="en-US" altLang="en-US" sz="1200" b="1" i="1">
                <a:solidFill>
                  <a:schemeClr val="tx1"/>
                </a:solidFill>
                <a:latin typeface="Palatino Linotype" panose="02040502050505030304" pitchFamily="18" charset="0"/>
                <a:ea typeface="ＭＳ Ｐゴシック" panose="020B0600070205080204" pitchFamily="34" charset="-128"/>
              </a:rPr>
              <a:t>two </a:t>
            </a:r>
            <a:r>
              <a:rPr lang="en-US" altLang="en-US" sz="1200" b="1">
                <a:solidFill>
                  <a:schemeClr val="tx1"/>
                </a:solidFill>
                <a:latin typeface="Palatino Linotype" panose="02040502050505030304" pitchFamily="18" charset="0"/>
                <a:ea typeface="ＭＳ Ｐゴシック" panose="020B0600070205080204" pitchFamily="34" charset="-128"/>
              </a:rPr>
              <a:t>input relations.</a:t>
            </a:r>
          </a:p>
        </p:txBody>
      </p:sp>
      <p:cxnSp>
        <p:nvCxnSpPr>
          <p:cNvPr id="50204" name="Straight Connector 42">
            <a:extLst>
              <a:ext uri="{FF2B5EF4-FFF2-40B4-BE49-F238E27FC236}">
                <a16:creationId xmlns:a16="http://schemas.microsoft.com/office/drawing/2014/main" id="{9D17D490-DC26-47FB-8AE5-5C60F18DF981}"/>
              </a:ext>
            </a:extLst>
          </p:cNvPr>
          <p:cNvCxnSpPr>
            <a:cxnSpLocks noChangeShapeType="1"/>
          </p:cNvCxnSpPr>
          <p:nvPr/>
        </p:nvCxnSpPr>
        <p:spPr bwMode="auto">
          <a:xfrm>
            <a:off x="2874963" y="4378325"/>
            <a:ext cx="547687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50205" name="TextBox 24">
            <a:extLst>
              <a:ext uri="{FF2B5EF4-FFF2-40B4-BE49-F238E27FC236}">
                <a16:creationId xmlns:a16="http://schemas.microsoft.com/office/drawing/2014/main" id="{4C3F6400-637D-4275-A5C6-B8953D8816F9}"/>
              </a:ext>
            </a:extLst>
          </p:cNvPr>
          <p:cNvSpPr txBox="1">
            <a:spLocks noChangeArrowheads="1"/>
          </p:cNvSpPr>
          <p:nvPr/>
        </p:nvSpPr>
        <p:spPr bwMode="auto">
          <a:xfrm>
            <a:off x="1038225" y="6146800"/>
            <a:ext cx="64865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n-US" altLang="en-US" sz="1200" b="1">
                <a:solidFill>
                  <a:schemeClr val="tx1"/>
                </a:solidFill>
                <a:latin typeface="Palatino Linotype" panose="02040502050505030304" pitchFamily="18" charset="0"/>
                <a:ea typeface="ＭＳ Ｐゴシック" panose="020B0600070205080204" pitchFamily="34" charset="-128"/>
              </a:rPr>
              <a:t>	                         </a:t>
            </a:r>
            <a:r>
              <a:rPr lang="en-US" altLang="en-US" sz="1200" b="1" i="1">
                <a:solidFill>
                  <a:schemeClr val="tx1"/>
                </a:solidFill>
                <a:latin typeface="Palatino Linotype" panose="02040502050505030304" pitchFamily="18" charset="0"/>
                <a:ea typeface="ＭＳ Ｐゴシック" panose="020B0600070205080204" pitchFamily="34" charset="-128"/>
              </a:rPr>
              <a:t>instructor</a:t>
            </a:r>
            <a:r>
              <a:rPr lang="en-US" altLang="en-US" sz="1200" b="1">
                <a:solidFill>
                  <a:schemeClr val="tx1"/>
                </a:solidFill>
                <a:latin typeface="Palatino Linotype" panose="02040502050505030304" pitchFamily="18" charset="0"/>
                <a:ea typeface="ＭＳ Ｐゴシック" panose="020B0600070205080204" pitchFamily="34" charset="-128"/>
              </a:rPr>
              <a:t> </a:t>
            </a:r>
            <a:r>
              <a:rPr lang="en-US" altLang="en-US" sz="1200" b="1">
                <a:solidFill>
                  <a:schemeClr val="tx1"/>
                </a:solidFill>
                <a:latin typeface="Lucida Sans Unicode" panose="020B0602030504020204" pitchFamily="34" charset="0"/>
                <a:ea typeface="ＭＳ Ｐゴシック" panose="020B0600070205080204" pitchFamily="34" charset="-128"/>
              </a:rPr>
              <a:t>⋈</a:t>
            </a:r>
            <a:r>
              <a:rPr lang="en-US" altLang="en-US" sz="1200" b="1" i="1">
                <a:solidFill>
                  <a:schemeClr val="tx1"/>
                </a:solidFill>
                <a:latin typeface="Palatino Linotype" panose="02040502050505030304" pitchFamily="18" charset="0"/>
                <a:ea typeface="ＭＳ Ｐゴシック" panose="020B0600070205080204" pitchFamily="34" charset="-128"/>
              </a:rPr>
              <a:t>  department</a:t>
            </a:r>
          </a:p>
        </p:txBody>
      </p:sp>
      <p:sp>
        <p:nvSpPr>
          <p:cNvPr id="50206" name="TextBox 27">
            <a:extLst>
              <a:ext uri="{FF2B5EF4-FFF2-40B4-BE49-F238E27FC236}">
                <a16:creationId xmlns:a16="http://schemas.microsoft.com/office/drawing/2014/main" id="{C627D21B-D294-4384-B585-E518B1EC3483}"/>
              </a:ext>
            </a:extLst>
          </p:cNvPr>
          <p:cNvSpPr txBox="1">
            <a:spLocks noChangeArrowheads="1"/>
          </p:cNvSpPr>
          <p:nvPr/>
        </p:nvSpPr>
        <p:spPr bwMode="auto">
          <a:xfrm>
            <a:off x="2868613" y="6423025"/>
            <a:ext cx="5575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n-US" altLang="en-US" sz="1200" b="1">
                <a:solidFill>
                  <a:schemeClr val="tx1"/>
                </a:solidFill>
                <a:latin typeface="Palatino Linotype" panose="02040502050505030304" pitchFamily="18" charset="0"/>
                <a:ea typeface="ＭＳ Ｐゴシック" panose="020B0600070205080204" pitchFamily="34" charset="-128"/>
              </a:rPr>
              <a:t>Output pairs of rows from the two input relations that have the same value on all attributes that have the same name.</a:t>
            </a:r>
          </a:p>
        </p:txBody>
      </p:sp>
      <p:sp>
        <p:nvSpPr>
          <p:cNvPr id="50207" name="TextBox 30">
            <a:extLst>
              <a:ext uri="{FF2B5EF4-FFF2-40B4-BE49-F238E27FC236}">
                <a16:creationId xmlns:a16="http://schemas.microsoft.com/office/drawing/2014/main" id="{C4D1BDC8-5224-438B-BF33-CF8EE30645B1}"/>
              </a:ext>
            </a:extLst>
          </p:cNvPr>
          <p:cNvSpPr txBox="1">
            <a:spLocks noChangeArrowheads="1"/>
          </p:cNvSpPr>
          <p:nvPr/>
        </p:nvSpPr>
        <p:spPr bwMode="auto">
          <a:xfrm>
            <a:off x="1049338" y="6092825"/>
            <a:ext cx="9239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n-US" altLang="en-US" sz="1200" b="1">
                <a:solidFill>
                  <a:schemeClr val="tx1"/>
                </a:solidFill>
                <a:latin typeface="Palatino Linotype" panose="02040502050505030304" pitchFamily="18" charset="0"/>
                <a:ea typeface="ＭＳ Ｐゴシック" panose="020B0600070205080204" pitchFamily="34" charset="-128"/>
              </a:rPr>
              <a:t> </a:t>
            </a:r>
            <a:r>
              <a:rPr lang="en-US" altLang="en-US" sz="1200" b="1">
                <a:solidFill>
                  <a:schemeClr val="tx1"/>
                </a:solidFill>
                <a:latin typeface="Lucida Sans Unicode" panose="020B0602030504020204" pitchFamily="34" charset="0"/>
                <a:ea typeface="ＭＳ Ｐゴシック" panose="020B0600070205080204" pitchFamily="34" charset="-128"/>
              </a:rPr>
              <a:t>⋈</a:t>
            </a:r>
            <a:endParaRPr lang="en-US" altLang="en-US" sz="1200" b="1">
              <a:solidFill>
                <a:schemeClr val="tx1"/>
              </a:solidFill>
              <a:latin typeface="Helvetica" panose="020B0604020202020204" pitchFamily="34" charset="0"/>
              <a:ea typeface="ＭＳ Ｐゴシック" panose="020B0600070205080204" pitchFamily="34" charset="-128"/>
            </a:endParaRPr>
          </a:p>
        </p:txBody>
      </p:sp>
      <p:sp>
        <p:nvSpPr>
          <p:cNvPr id="50208" name="TextBox 37">
            <a:extLst>
              <a:ext uri="{FF2B5EF4-FFF2-40B4-BE49-F238E27FC236}">
                <a16:creationId xmlns:a16="http://schemas.microsoft.com/office/drawing/2014/main" id="{AAACEC8B-4CD8-4ED6-8D41-238E76B16E9C}"/>
              </a:ext>
            </a:extLst>
          </p:cNvPr>
          <p:cNvSpPr txBox="1">
            <a:spLocks noChangeArrowheads="1"/>
          </p:cNvSpPr>
          <p:nvPr/>
        </p:nvSpPr>
        <p:spPr bwMode="auto">
          <a:xfrm>
            <a:off x="1046163" y="4670425"/>
            <a:ext cx="9223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n-US" altLang="en-US" sz="1200" b="1">
                <a:solidFill>
                  <a:schemeClr val="tx1"/>
                </a:solidFill>
                <a:latin typeface="Palatino Linotype" panose="02040502050505030304" pitchFamily="18" charset="0"/>
                <a:ea typeface="ＭＳ Ｐゴシック" panose="020B0600070205080204" pitchFamily="34" charset="-128"/>
              </a:rPr>
              <a:t> </a:t>
            </a:r>
            <a:r>
              <a:rPr lang="en-US" altLang="en-US" sz="1200" b="1">
                <a:solidFill>
                  <a:schemeClr val="tx1"/>
                </a:solidFill>
                <a:latin typeface="Lucida Sans Unicode" panose="020B0602030504020204" pitchFamily="34" charset="0"/>
                <a:ea typeface="ＭＳ Ｐゴシック" panose="020B0600070205080204" pitchFamily="34" charset="-128"/>
              </a:rPr>
              <a:t>-</a:t>
            </a:r>
            <a:endParaRPr lang="en-US" altLang="en-US" sz="1200" b="1">
              <a:solidFill>
                <a:schemeClr val="tx1"/>
              </a:solidFill>
              <a:latin typeface="Helvetica" panose="020B0604020202020204" pitchFamily="34" charset="0"/>
              <a:ea typeface="ＭＳ Ｐゴシック" panose="020B0600070205080204" pitchFamily="34" charset="-128"/>
            </a:endParaRPr>
          </a:p>
        </p:txBody>
      </p:sp>
      <p:sp>
        <p:nvSpPr>
          <p:cNvPr id="50209" name="TextBox 38">
            <a:extLst>
              <a:ext uri="{FF2B5EF4-FFF2-40B4-BE49-F238E27FC236}">
                <a16:creationId xmlns:a16="http://schemas.microsoft.com/office/drawing/2014/main" id="{EEBA8446-AD89-458B-AA4B-C02309026423}"/>
              </a:ext>
            </a:extLst>
          </p:cNvPr>
          <p:cNvSpPr txBox="1">
            <a:spLocks noChangeArrowheads="1"/>
          </p:cNvSpPr>
          <p:nvPr/>
        </p:nvSpPr>
        <p:spPr bwMode="auto">
          <a:xfrm>
            <a:off x="1025525" y="4843463"/>
            <a:ext cx="6486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n-US" altLang="en-US" sz="1200" b="1">
                <a:solidFill>
                  <a:schemeClr val="tx1"/>
                </a:solidFill>
                <a:latin typeface="Palatino Linotype" panose="02040502050505030304" pitchFamily="18" charset="0"/>
                <a:ea typeface="ＭＳ Ｐゴシック" panose="020B0600070205080204" pitchFamily="34" charset="-128"/>
              </a:rPr>
              <a:t> (Set Difference)	 </a:t>
            </a:r>
            <a:r>
              <a:rPr lang="el-GR" altLang="en-US" sz="1200" b="1" baseline="30000">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rPr>
              <a:t>Π</a:t>
            </a:r>
            <a:r>
              <a:rPr lang="en-US" altLang="en-US" sz="1200" b="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en-US" sz="1200" b="1" i="1">
                <a:solidFill>
                  <a:schemeClr val="tx1"/>
                </a:solidFill>
                <a:latin typeface="Palatino Linotype" panose="02040502050505030304" pitchFamily="18" charset="0"/>
                <a:ea typeface="ＭＳ Ｐゴシック" panose="020B0600070205080204" pitchFamily="34" charset="-128"/>
              </a:rPr>
              <a:t>name </a:t>
            </a:r>
            <a:r>
              <a:rPr lang="en-US" altLang="en-US" sz="1200" b="1" baseline="30000">
                <a:solidFill>
                  <a:schemeClr val="tx1"/>
                </a:solidFill>
                <a:latin typeface="Palatino Linotype" panose="02040502050505030304" pitchFamily="18" charset="0"/>
                <a:ea typeface="ＭＳ Ｐゴシック" panose="020B0600070205080204" pitchFamily="34" charset="-128"/>
              </a:rPr>
              <a:t>(</a:t>
            </a:r>
            <a:r>
              <a:rPr lang="en-US" altLang="en-US" sz="1200" b="1" i="1" baseline="30000">
                <a:solidFill>
                  <a:schemeClr val="tx1"/>
                </a:solidFill>
                <a:latin typeface="Palatino Linotype" panose="02040502050505030304" pitchFamily="18" charset="0"/>
                <a:ea typeface="ＭＳ Ｐゴシック" panose="020B0600070205080204" pitchFamily="34" charset="-128"/>
              </a:rPr>
              <a:t>instructor) </a:t>
            </a:r>
            <a:r>
              <a:rPr lang="en-US" altLang="en-US" sz="1200" b="1">
                <a:solidFill>
                  <a:schemeClr val="tx1"/>
                </a:solidFill>
                <a:latin typeface="Lucida Sans Unicode" panose="020B0602030504020204" pitchFamily="34" charset="0"/>
                <a:ea typeface="ＭＳ Ｐゴシック" panose="020B0600070205080204" pitchFamily="34" charset="-128"/>
              </a:rPr>
              <a:t> </a:t>
            </a:r>
            <a:r>
              <a:rPr lang="en-US" altLang="en-US" sz="1200" b="1" baseline="30000">
                <a:solidFill>
                  <a:schemeClr val="tx1"/>
                </a:solidFill>
                <a:latin typeface="Palatino Linotype" panose="02040502050505030304" pitchFamily="18" charset="0"/>
                <a:ea typeface="ＭＳ Ｐゴシック" panose="020B0600070205080204" pitchFamily="34" charset="-128"/>
              </a:rPr>
              <a:t>--  </a:t>
            </a:r>
            <a:r>
              <a:rPr lang="el-GR" altLang="en-US" sz="1200" b="1" baseline="30000">
                <a:solidFill>
                  <a:schemeClr val="tx1"/>
                </a:solidFill>
                <a:latin typeface="Times New Roman" panose="02020603050405020304" pitchFamily="18" charset="0"/>
                <a:ea typeface="ＭＳ Ｐゴシック" panose="020B0600070205080204" pitchFamily="34" charset="-128"/>
              </a:rPr>
              <a:t>Π</a:t>
            </a:r>
            <a:r>
              <a:rPr lang="en-US" altLang="en-US" sz="1200" b="1" baseline="30000">
                <a:solidFill>
                  <a:schemeClr val="tx1"/>
                </a:solidFill>
                <a:latin typeface="Times New Roman" panose="02020603050405020304" pitchFamily="18" charset="0"/>
                <a:ea typeface="ＭＳ Ｐゴシック" panose="020B0600070205080204" pitchFamily="34" charset="-128"/>
              </a:rPr>
              <a:t> </a:t>
            </a:r>
            <a:r>
              <a:rPr lang="en-US" altLang="en-US" sz="1200" b="1" i="1">
                <a:solidFill>
                  <a:schemeClr val="tx1"/>
                </a:solidFill>
                <a:latin typeface="Palatino Linotype" panose="02040502050505030304" pitchFamily="18" charset="0"/>
                <a:ea typeface="ＭＳ Ｐゴシック" panose="020B0600070205080204" pitchFamily="34" charset="-128"/>
              </a:rPr>
              <a:t>name </a:t>
            </a:r>
            <a:r>
              <a:rPr lang="en-US" altLang="en-US" sz="1200" b="1" baseline="30000">
                <a:solidFill>
                  <a:schemeClr val="tx1"/>
                </a:solidFill>
                <a:latin typeface="Palatino Linotype" panose="02040502050505030304" pitchFamily="18" charset="0"/>
                <a:ea typeface="ＭＳ Ｐゴシック" panose="020B0600070205080204" pitchFamily="34" charset="-128"/>
              </a:rPr>
              <a:t>(</a:t>
            </a:r>
            <a:r>
              <a:rPr lang="en-US" altLang="en-US" sz="1200" b="1" i="1" baseline="30000">
                <a:solidFill>
                  <a:schemeClr val="tx1"/>
                </a:solidFill>
                <a:latin typeface="Palatino Linotype" panose="02040502050505030304" pitchFamily="18" charset="0"/>
                <a:ea typeface="ＭＳ Ｐゴシック" panose="020B0600070205080204" pitchFamily="34" charset="-128"/>
              </a:rPr>
              <a:t>student)</a:t>
            </a:r>
            <a:endParaRPr lang="en-US" altLang="en-US" sz="1200" b="1" i="1">
              <a:solidFill>
                <a:schemeClr val="tx1"/>
              </a:solidFill>
              <a:latin typeface="Palatino Linotype" panose="02040502050505030304" pitchFamily="18" charset="0"/>
              <a:ea typeface="ＭＳ Ｐゴシック" panose="020B0600070205080204" pitchFamily="34" charset="-128"/>
            </a:endParaRPr>
          </a:p>
        </p:txBody>
      </p:sp>
      <p:sp>
        <p:nvSpPr>
          <p:cNvPr id="50210" name="TextBox 39">
            <a:extLst>
              <a:ext uri="{FF2B5EF4-FFF2-40B4-BE49-F238E27FC236}">
                <a16:creationId xmlns:a16="http://schemas.microsoft.com/office/drawing/2014/main" id="{E46DFD2E-7C5A-41BD-8D4D-42530F789FCB}"/>
              </a:ext>
            </a:extLst>
          </p:cNvPr>
          <p:cNvSpPr txBox="1">
            <a:spLocks noChangeArrowheads="1"/>
          </p:cNvSpPr>
          <p:nvPr/>
        </p:nvSpPr>
        <p:spPr bwMode="auto">
          <a:xfrm>
            <a:off x="2873375" y="5127625"/>
            <a:ext cx="55753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n-US" altLang="en-US" sz="1200" b="1">
                <a:solidFill>
                  <a:schemeClr val="tx1"/>
                </a:solidFill>
                <a:latin typeface="Palatino Linotype" panose="02040502050505030304" pitchFamily="18" charset="0"/>
                <a:ea typeface="ＭＳ Ｐゴシック" panose="020B0600070205080204" pitchFamily="34" charset="-128"/>
              </a:rPr>
              <a:t>Output the set difference of tuples from the two input relations. </a:t>
            </a:r>
          </a:p>
        </p:txBody>
      </p:sp>
      <p:cxnSp>
        <p:nvCxnSpPr>
          <p:cNvPr id="50211" name="Straight Connector 42">
            <a:extLst>
              <a:ext uri="{FF2B5EF4-FFF2-40B4-BE49-F238E27FC236}">
                <a16:creationId xmlns:a16="http://schemas.microsoft.com/office/drawing/2014/main" id="{F27E13EB-C0EF-4121-8E5E-657EF1C4ADC9}"/>
              </a:ext>
            </a:extLst>
          </p:cNvPr>
          <p:cNvCxnSpPr>
            <a:cxnSpLocks noChangeShapeType="1"/>
          </p:cNvCxnSpPr>
          <p:nvPr/>
        </p:nvCxnSpPr>
        <p:spPr bwMode="auto">
          <a:xfrm>
            <a:off x="2873375" y="5086350"/>
            <a:ext cx="547687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50212" name="Straight Connector 35">
            <a:extLst>
              <a:ext uri="{FF2B5EF4-FFF2-40B4-BE49-F238E27FC236}">
                <a16:creationId xmlns:a16="http://schemas.microsoft.com/office/drawing/2014/main" id="{958299B4-F3E6-4A58-ADCA-397996656AAA}"/>
              </a:ext>
            </a:extLst>
          </p:cNvPr>
          <p:cNvCxnSpPr>
            <a:cxnSpLocks noChangeShapeType="1"/>
          </p:cNvCxnSpPr>
          <p:nvPr/>
        </p:nvCxnSpPr>
        <p:spPr bwMode="auto">
          <a:xfrm>
            <a:off x="2854325" y="6391275"/>
            <a:ext cx="5497513"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50213" name="矩形 3">
            <a:extLst>
              <a:ext uri="{FF2B5EF4-FFF2-40B4-BE49-F238E27FC236}">
                <a16:creationId xmlns:a16="http://schemas.microsoft.com/office/drawing/2014/main" id="{746F542E-680E-43E2-ADAC-1F6821EE7EB3}"/>
              </a:ext>
            </a:extLst>
          </p:cNvPr>
          <p:cNvSpPr>
            <a:spLocks noChangeArrowheads="1"/>
          </p:cNvSpPr>
          <p:nvPr/>
        </p:nvSpPr>
        <p:spPr bwMode="auto">
          <a:xfrm>
            <a:off x="1135063" y="5357813"/>
            <a:ext cx="311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n-US" altLang="zh-CN" sz="1800" i="1">
                <a:solidFill>
                  <a:schemeClr val="tx1"/>
                </a:solidFill>
                <a:sym typeface="Symbol" panose="05050102010706020507" pitchFamily="18" charset="2"/>
              </a:rPr>
              <a:t></a:t>
            </a:r>
            <a:endParaRPr lang="zh-CN" altLang="en-US" sz="1800">
              <a:solidFill>
                <a:schemeClr val="tx1"/>
              </a:solidFill>
            </a:endParaRPr>
          </a:p>
        </p:txBody>
      </p:sp>
      <p:cxnSp>
        <p:nvCxnSpPr>
          <p:cNvPr id="50214" name="Straight Connector 36">
            <a:extLst>
              <a:ext uri="{FF2B5EF4-FFF2-40B4-BE49-F238E27FC236}">
                <a16:creationId xmlns:a16="http://schemas.microsoft.com/office/drawing/2014/main" id="{D80743E2-52F4-4B85-BF80-B292650C6E8E}"/>
              </a:ext>
            </a:extLst>
          </p:cNvPr>
          <p:cNvCxnSpPr>
            <a:cxnSpLocks noChangeShapeType="1"/>
          </p:cNvCxnSpPr>
          <p:nvPr/>
        </p:nvCxnSpPr>
        <p:spPr bwMode="auto">
          <a:xfrm>
            <a:off x="1104900" y="6092825"/>
            <a:ext cx="7245350"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50215" name="矩形 4">
            <a:extLst>
              <a:ext uri="{FF2B5EF4-FFF2-40B4-BE49-F238E27FC236}">
                <a16:creationId xmlns:a16="http://schemas.microsoft.com/office/drawing/2014/main" id="{56ADE695-923B-43F3-A427-FA24D3189654}"/>
              </a:ext>
            </a:extLst>
          </p:cNvPr>
          <p:cNvSpPr>
            <a:spLocks noChangeArrowheads="1"/>
          </p:cNvSpPr>
          <p:nvPr/>
        </p:nvSpPr>
        <p:spPr bwMode="auto">
          <a:xfrm>
            <a:off x="993775" y="6227763"/>
            <a:ext cx="1212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n-US" altLang="en-US" sz="1800" b="1">
                <a:solidFill>
                  <a:schemeClr val="tx1"/>
                </a:solidFill>
                <a:latin typeface="Palatino Linotype" panose="02040502050505030304" pitchFamily="18" charset="0"/>
                <a:ea typeface="ＭＳ Ｐゴシック" panose="020B0600070205080204" pitchFamily="34" charset="-128"/>
              </a:rPr>
              <a:t> </a:t>
            </a:r>
            <a:r>
              <a:rPr lang="en-US" altLang="en-US" sz="1200" b="1">
                <a:solidFill>
                  <a:schemeClr val="tx1"/>
                </a:solidFill>
                <a:latin typeface="Palatino Linotype" panose="02040502050505030304" pitchFamily="18" charset="0"/>
                <a:ea typeface="ＭＳ Ｐゴシック" panose="020B0600070205080204" pitchFamily="34" charset="-128"/>
              </a:rPr>
              <a:t>(Natural Join)</a:t>
            </a:r>
            <a:endParaRPr lang="zh-CN" altLang="en-US" sz="1200" b="1">
              <a:solidFill>
                <a:schemeClr val="tx1"/>
              </a:solidFill>
              <a:latin typeface="Palatino Linotype" panose="02040502050505030304" pitchFamily="18" charset="0"/>
              <a:ea typeface="ＭＳ Ｐゴシック" panose="020B0600070205080204" pitchFamily="34" charset="-128"/>
            </a:endParaRPr>
          </a:p>
        </p:txBody>
      </p:sp>
      <p:sp>
        <p:nvSpPr>
          <p:cNvPr id="50216" name="矩形 41">
            <a:extLst>
              <a:ext uri="{FF2B5EF4-FFF2-40B4-BE49-F238E27FC236}">
                <a16:creationId xmlns:a16="http://schemas.microsoft.com/office/drawing/2014/main" id="{55B08635-5003-4FAA-AD21-4776092E040F}"/>
              </a:ext>
            </a:extLst>
          </p:cNvPr>
          <p:cNvSpPr>
            <a:spLocks noChangeArrowheads="1"/>
          </p:cNvSpPr>
          <p:nvPr/>
        </p:nvSpPr>
        <p:spPr bwMode="auto">
          <a:xfrm>
            <a:off x="998538" y="5624513"/>
            <a:ext cx="917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n-US" altLang="en-US" sz="1800" b="1">
                <a:solidFill>
                  <a:schemeClr val="tx1"/>
                </a:solidFill>
                <a:latin typeface="Palatino Linotype" panose="02040502050505030304" pitchFamily="18" charset="0"/>
                <a:ea typeface="ＭＳ Ｐゴシック" panose="020B0600070205080204" pitchFamily="34" charset="-128"/>
              </a:rPr>
              <a:t> </a:t>
            </a:r>
            <a:r>
              <a:rPr lang="en-US" altLang="en-US" sz="1200" b="1">
                <a:solidFill>
                  <a:schemeClr val="tx1"/>
                </a:solidFill>
                <a:latin typeface="Palatino Linotype" panose="02040502050505030304" pitchFamily="18" charset="0"/>
                <a:ea typeface="ＭＳ Ｐゴシック" panose="020B0600070205080204" pitchFamily="34" charset="-128"/>
              </a:rPr>
              <a:t>(</a:t>
            </a:r>
            <a:r>
              <a:rPr lang="en-US" altLang="zh-CN" sz="1200" b="1">
                <a:solidFill>
                  <a:schemeClr val="tx1"/>
                </a:solidFill>
                <a:latin typeface="Palatino Linotype" panose="02040502050505030304" pitchFamily="18" charset="0"/>
                <a:ea typeface="ＭＳ Ｐゴシック" panose="020B0600070205080204" pitchFamily="34" charset="-128"/>
              </a:rPr>
              <a:t>Rename</a:t>
            </a:r>
            <a:r>
              <a:rPr lang="en-US" altLang="en-US" sz="1200" b="1">
                <a:solidFill>
                  <a:schemeClr val="tx1"/>
                </a:solidFill>
                <a:latin typeface="Palatino Linotype" panose="02040502050505030304" pitchFamily="18" charset="0"/>
                <a:ea typeface="ＭＳ Ｐゴシック" panose="020B0600070205080204" pitchFamily="34" charset="-128"/>
              </a:rPr>
              <a:t>)</a:t>
            </a:r>
            <a:endParaRPr lang="zh-CN" altLang="en-US" sz="1200" b="1">
              <a:solidFill>
                <a:schemeClr val="tx1"/>
              </a:solidFill>
              <a:latin typeface="Palatino Linotype" panose="02040502050505030304" pitchFamily="18" charset="0"/>
              <a:ea typeface="ＭＳ Ｐゴシック" panose="020B0600070205080204" pitchFamily="34" charset="-128"/>
            </a:endParaRPr>
          </a:p>
        </p:txBody>
      </p:sp>
      <p:sp>
        <p:nvSpPr>
          <p:cNvPr id="50217" name="TextBox 27">
            <a:extLst>
              <a:ext uri="{FF2B5EF4-FFF2-40B4-BE49-F238E27FC236}">
                <a16:creationId xmlns:a16="http://schemas.microsoft.com/office/drawing/2014/main" id="{09E0EDDB-DF58-4110-9943-D441F5358874}"/>
              </a:ext>
            </a:extLst>
          </p:cNvPr>
          <p:cNvSpPr txBox="1">
            <a:spLocks noChangeArrowheads="1"/>
          </p:cNvSpPr>
          <p:nvPr/>
        </p:nvSpPr>
        <p:spPr bwMode="auto">
          <a:xfrm>
            <a:off x="2874963" y="5816600"/>
            <a:ext cx="55753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n-US" altLang="zh-CN" sz="1200" b="1">
                <a:solidFill>
                  <a:schemeClr val="tx1"/>
                </a:solidFill>
                <a:latin typeface="Palatino Linotype" panose="02040502050505030304" pitchFamily="18" charset="0"/>
                <a:ea typeface="ＭＳ Ｐゴシック" panose="020B0600070205080204" pitchFamily="34" charset="-128"/>
              </a:rPr>
              <a:t>Return the result of expression E under the name x</a:t>
            </a:r>
            <a:r>
              <a:rPr lang="en-US" altLang="en-US" sz="1200" b="1">
                <a:solidFill>
                  <a:schemeClr val="tx1"/>
                </a:solidFill>
                <a:latin typeface="Palatino Linotype" panose="02040502050505030304" pitchFamily="18" charset="0"/>
                <a:ea typeface="ＭＳ Ｐゴシック" panose="020B0600070205080204" pitchFamily="34" charset="-128"/>
              </a:rPr>
              <a:t>.</a:t>
            </a:r>
          </a:p>
        </p:txBody>
      </p:sp>
      <p:cxnSp>
        <p:nvCxnSpPr>
          <p:cNvPr id="50218" name="Straight Connector 35">
            <a:extLst>
              <a:ext uri="{FF2B5EF4-FFF2-40B4-BE49-F238E27FC236}">
                <a16:creationId xmlns:a16="http://schemas.microsoft.com/office/drawing/2014/main" id="{DD0BFCC6-191E-466D-A515-DD3C117F8E6A}"/>
              </a:ext>
            </a:extLst>
          </p:cNvPr>
          <p:cNvCxnSpPr>
            <a:cxnSpLocks noChangeShapeType="1"/>
          </p:cNvCxnSpPr>
          <p:nvPr/>
        </p:nvCxnSpPr>
        <p:spPr bwMode="auto">
          <a:xfrm>
            <a:off x="2843213" y="5732463"/>
            <a:ext cx="5497512"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50219" name="矩形 5">
            <a:extLst>
              <a:ext uri="{FF2B5EF4-FFF2-40B4-BE49-F238E27FC236}">
                <a16:creationId xmlns:a16="http://schemas.microsoft.com/office/drawing/2014/main" id="{36CFF322-4AD0-4F30-9C6D-0F684FED54C5}"/>
              </a:ext>
            </a:extLst>
          </p:cNvPr>
          <p:cNvSpPr>
            <a:spLocks noChangeArrowheads="1"/>
          </p:cNvSpPr>
          <p:nvPr/>
        </p:nvSpPr>
        <p:spPr bwMode="auto">
          <a:xfrm>
            <a:off x="2962275" y="5456238"/>
            <a:ext cx="641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n-US" altLang="zh-CN" sz="1200" b="1" i="1">
                <a:solidFill>
                  <a:schemeClr val="tx1"/>
                </a:solidFill>
                <a:sym typeface="Symbol" panose="05050102010706020507" pitchFamily="18" charset="2"/>
              </a:rPr>
              <a:t></a:t>
            </a:r>
            <a:r>
              <a:rPr lang="en-US" altLang="zh-CN" sz="1200" b="1" i="1">
                <a:solidFill>
                  <a:schemeClr val="tx1"/>
                </a:solidFill>
              </a:rPr>
              <a:t> </a:t>
            </a:r>
            <a:r>
              <a:rPr lang="en-US" altLang="zh-CN" sz="1400" b="1" i="1" baseline="-25000">
                <a:solidFill>
                  <a:schemeClr val="tx1"/>
                </a:solidFill>
              </a:rPr>
              <a:t>X</a:t>
            </a:r>
            <a:r>
              <a:rPr lang="en-US" altLang="zh-CN" sz="1200" b="1">
                <a:solidFill>
                  <a:schemeClr val="tx1"/>
                </a:solidFill>
              </a:rPr>
              <a:t>(</a:t>
            </a:r>
            <a:r>
              <a:rPr lang="en-US" altLang="zh-CN" sz="1200" b="1" i="1">
                <a:solidFill>
                  <a:schemeClr val="tx1"/>
                </a:solidFill>
              </a:rPr>
              <a:t>E</a:t>
            </a:r>
            <a:r>
              <a:rPr lang="en-US" altLang="zh-CN" sz="1200" b="1">
                <a:solidFill>
                  <a:schemeClr val="tx1"/>
                </a:solidFill>
              </a:rPr>
              <a:t>) </a:t>
            </a:r>
            <a:endParaRPr lang="zh-CN" altLang="en-US" sz="1200" b="1">
              <a:solidFill>
                <a:schemeClr val="tx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3">
            <a:extLst>
              <a:ext uri="{FF2B5EF4-FFF2-40B4-BE49-F238E27FC236}">
                <a16:creationId xmlns:a16="http://schemas.microsoft.com/office/drawing/2014/main" id="{86BC7603-5CC9-4D03-8873-78FE37F0CB75}"/>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9E4C7308-04D8-4C9D-9B7B-5BE167D97EB8}"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45</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52227" name="Rectangle 2">
            <a:extLst>
              <a:ext uri="{FF2B5EF4-FFF2-40B4-BE49-F238E27FC236}">
                <a16:creationId xmlns:a16="http://schemas.microsoft.com/office/drawing/2014/main" id="{E8DC6EF2-63B5-4F13-A0F2-B658F2EEA110}"/>
              </a:ext>
            </a:extLst>
          </p:cNvPr>
          <p:cNvSpPr>
            <a:spLocks noGrp="1" noChangeArrowheads="1"/>
          </p:cNvSpPr>
          <p:nvPr>
            <p:ph type="title"/>
          </p:nvPr>
        </p:nvSpPr>
        <p:spPr/>
        <p:txBody>
          <a:bodyPr/>
          <a:lstStyle/>
          <a:p>
            <a:pPr eaLnBrk="1" hangingPunct="1"/>
            <a:r>
              <a:rPr lang="en-US" altLang="zh-CN"/>
              <a:t>Main Contents</a:t>
            </a:r>
          </a:p>
        </p:txBody>
      </p:sp>
      <p:sp>
        <p:nvSpPr>
          <p:cNvPr id="52228" name="Rectangle 3">
            <a:extLst>
              <a:ext uri="{FF2B5EF4-FFF2-40B4-BE49-F238E27FC236}">
                <a16:creationId xmlns:a16="http://schemas.microsoft.com/office/drawing/2014/main" id="{18CA7B24-FA82-41F1-B066-17A5D251D5C5}"/>
              </a:ext>
            </a:extLst>
          </p:cNvPr>
          <p:cNvSpPr>
            <a:spLocks noGrp="1" noChangeArrowheads="1"/>
          </p:cNvSpPr>
          <p:nvPr>
            <p:ph type="body" idx="1"/>
          </p:nvPr>
        </p:nvSpPr>
        <p:spPr>
          <a:xfrm>
            <a:off x="827088" y="1323975"/>
            <a:ext cx="7921625" cy="5534025"/>
          </a:xfrm>
        </p:spPr>
        <p:txBody>
          <a:bodyPr/>
          <a:lstStyle/>
          <a:p>
            <a:pPr marL="609600" indent="-609600" eaLnBrk="1" hangingPunct="1">
              <a:buClr>
                <a:schemeClr val="tx1"/>
              </a:buClr>
              <a:buFont typeface="Wingdings" panose="05000000000000000000" pitchFamily="2" charset="2"/>
              <a:buAutoNum type="arabicPeriod"/>
            </a:pPr>
            <a:r>
              <a:rPr lang="zh-CN" altLang="en-US" dirty="0"/>
              <a:t>基本概念</a:t>
            </a:r>
            <a:endParaRPr lang="en-US" altLang="zh-CN" dirty="0"/>
          </a:p>
          <a:p>
            <a:pPr marL="609600" indent="-609600" eaLnBrk="1" hangingPunct="1">
              <a:buClr>
                <a:schemeClr val="tx1"/>
              </a:buClr>
              <a:buFont typeface="Wingdings" panose="05000000000000000000" pitchFamily="2" charset="2"/>
              <a:buAutoNum type="arabicPeriod"/>
            </a:pPr>
            <a:r>
              <a:rPr lang="zh-CN" altLang="en-US" dirty="0"/>
              <a:t>为什么发明数据库</a:t>
            </a:r>
            <a:r>
              <a:rPr lang="en-US" altLang="zh-CN" dirty="0"/>
              <a:t>?</a:t>
            </a:r>
          </a:p>
          <a:p>
            <a:pPr marL="609600" indent="-609600" eaLnBrk="1" hangingPunct="1">
              <a:buClr>
                <a:schemeClr val="tx1"/>
              </a:buClr>
              <a:buFont typeface="Wingdings" panose="05000000000000000000" pitchFamily="2" charset="2"/>
              <a:buAutoNum type="arabicPeriod"/>
            </a:pPr>
            <a:r>
              <a:rPr lang="zh-CN" altLang="en-US" dirty="0"/>
              <a:t>三层抽象与数据模型</a:t>
            </a:r>
            <a:endParaRPr lang="en-US" altLang="zh-CN" dirty="0"/>
          </a:p>
          <a:p>
            <a:pPr marL="609600" indent="-609600" eaLnBrk="1" hangingPunct="1">
              <a:buClr>
                <a:schemeClr val="tx1"/>
              </a:buClr>
              <a:buFont typeface="Wingdings" panose="05000000000000000000" pitchFamily="2" charset="2"/>
              <a:buAutoNum type="arabicPeriod"/>
            </a:pPr>
            <a:r>
              <a:rPr lang="zh-CN" altLang="en-US" b="1" dirty="0"/>
              <a:t>数据库语言</a:t>
            </a:r>
            <a:endParaRPr lang="en-US" altLang="zh-CN" b="1" dirty="0"/>
          </a:p>
          <a:p>
            <a:pPr marL="609600" indent="-609600" eaLnBrk="1" hangingPunct="1">
              <a:buClr>
                <a:schemeClr val="tx1"/>
              </a:buClr>
              <a:buFont typeface="Wingdings" panose="05000000000000000000" pitchFamily="2" charset="2"/>
              <a:buAutoNum type="arabicPeriod"/>
            </a:pPr>
            <a:r>
              <a:rPr lang="zh-CN" altLang="en-US" dirty="0"/>
              <a:t>数据库管理系统架构</a:t>
            </a:r>
            <a:endParaRPr lang="en-US" altLang="zh-CN" dirty="0"/>
          </a:p>
          <a:p>
            <a:pPr marL="609600" indent="-609600" eaLnBrk="1" hangingPunct="1">
              <a:buClr>
                <a:schemeClr val="tx1"/>
              </a:buClr>
              <a:buFont typeface="Wingdings" panose="05000000000000000000" pitchFamily="2" charset="2"/>
              <a:buAutoNum type="arabicPeriod"/>
            </a:pPr>
            <a:r>
              <a:rPr lang="zh-CN" altLang="en-US" dirty="0"/>
              <a:t>数据库用户角色及其职责</a:t>
            </a:r>
            <a:endParaRPr lang="en-US" altLang="zh-CN" dirty="0"/>
          </a:p>
          <a:p>
            <a:pPr marL="609600" indent="-609600" eaLnBrk="1" hangingPunct="1">
              <a:buClr>
                <a:schemeClr val="tx1"/>
              </a:buClr>
              <a:buFont typeface="Wingdings" panose="05000000000000000000" pitchFamily="2" charset="2"/>
              <a:buAutoNum type="arabicPeriod"/>
            </a:pPr>
            <a:r>
              <a:rPr lang="zh-CN" altLang="en-US" dirty="0"/>
              <a:t>结语</a:t>
            </a:r>
            <a:endParaRPr lang="en-US" altLang="zh-C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3">
            <a:extLst>
              <a:ext uri="{FF2B5EF4-FFF2-40B4-BE49-F238E27FC236}">
                <a16:creationId xmlns:a16="http://schemas.microsoft.com/office/drawing/2014/main" id="{B33E3D06-951E-44EE-8544-DCE955F99419}"/>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08D88C68-2549-4C83-927D-18E86FF6E1B8}"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46</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53251" name="Rectangle 2">
            <a:extLst>
              <a:ext uri="{FF2B5EF4-FFF2-40B4-BE49-F238E27FC236}">
                <a16:creationId xmlns:a16="http://schemas.microsoft.com/office/drawing/2014/main" id="{A0791658-875E-4B8E-AA85-0FCD7C3D8560}"/>
              </a:ext>
            </a:extLst>
          </p:cNvPr>
          <p:cNvSpPr>
            <a:spLocks noGrp="1" noChangeArrowheads="1"/>
          </p:cNvSpPr>
          <p:nvPr>
            <p:ph type="title"/>
          </p:nvPr>
        </p:nvSpPr>
        <p:spPr>
          <a:xfrm>
            <a:off x="552450" y="123825"/>
            <a:ext cx="8077200" cy="1073150"/>
          </a:xfrm>
        </p:spPr>
        <p:txBody>
          <a:bodyPr/>
          <a:lstStyle/>
          <a:p>
            <a:pPr eaLnBrk="1" hangingPunct="1"/>
            <a:r>
              <a:rPr lang="zh-CN" altLang="en-US"/>
              <a:t>数据库语言</a:t>
            </a:r>
            <a:endParaRPr lang="en-US" altLang="zh-CN"/>
          </a:p>
        </p:txBody>
      </p:sp>
      <p:sp>
        <p:nvSpPr>
          <p:cNvPr id="45060" name="Rectangle 3">
            <a:extLst>
              <a:ext uri="{FF2B5EF4-FFF2-40B4-BE49-F238E27FC236}">
                <a16:creationId xmlns:a16="http://schemas.microsoft.com/office/drawing/2014/main" id="{CF434CBC-8AFF-4718-8BB2-555B052A2C7B}"/>
              </a:ext>
            </a:extLst>
          </p:cNvPr>
          <p:cNvSpPr>
            <a:spLocks noGrp="1" noChangeArrowheads="1"/>
          </p:cNvSpPr>
          <p:nvPr>
            <p:ph type="body" idx="1"/>
          </p:nvPr>
        </p:nvSpPr>
        <p:spPr>
          <a:xfrm>
            <a:off x="684213" y="1306513"/>
            <a:ext cx="7772400" cy="5551487"/>
          </a:xfrm>
        </p:spPr>
        <p:txBody>
          <a:bodyPr/>
          <a:lstStyle/>
          <a:p>
            <a:pPr eaLnBrk="1" hangingPunct="1">
              <a:defRPr/>
            </a:pPr>
            <a:r>
              <a:rPr lang="en-US" altLang="zh-CN" dirty="0"/>
              <a:t>Data definition language </a:t>
            </a:r>
          </a:p>
          <a:p>
            <a:pPr marL="0" indent="0" eaLnBrk="1" hangingPunct="1">
              <a:buFontTx/>
              <a:buNone/>
              <a:defRPr/>
            </a:pPr>
            <a:r>
              <a:rPr lang="en-US" altLang="zh-CN" dirty="0"/>
              <a:t>   </a:t>
            </a:r>
            <a:r>
              <a:rPr lang="zh-CN" altLang="en-US" dirty="0"/>
              <a:t>数据定义语言</a:t>
            </a:r>
            <a:endParaRPr lang="en-US" altLang="zh-CN" dirty="0"/>
          </a:p>
          <a:p>
            <a:pPr lvl="1" eaLnBrk="1" hangingPunct="1">
              <a:defRPr/>
            </a:pPr>
            <a:r>
              <a:rPr lang="en-US" altLang="zh-CN" dirty="0"/>
              <a:t>Specify the database schema</a:t>
            </a:r>
          </a:p>
          <a:p>
            <a:pPr lvl="1" eaLnBrk="1" hangingPunct="1">
              <a:defRPr/>
            </a:pPr>
            <a:endParaRPr lang="en-US" altLang="zh-CN" dirty="0"/>
          </a:p>
          <a:p>
            <a:pPr eaLnBrk="1" hangingPunct="1">
              <a:defRPr/>
            </a:pPr>
            <a:r>
              <a:rPr lang="en-US" altLang="zh-CN" dirty="0"/>
              <a:t>Data manipulation language</a:t>
            </a:r>
          </a:p>
          <a:p>
            <a:pPr marL="0" indent="0" eaLnBrk="1" hangingPunct="1">
              <a:buFontTx/>
              <a:buNone/>
              <a:defRPr/>
            </a:pPr>
            <a:r>
              <a:rPr lang="zh-CN" altLang="en-US" dirty="0"/>
              <a:t>   数据操纵语言</a:t>
            </a:r>
            <a:endParaRPr lang="en-US" altLang="zh-CN" dirty="0"/>
          </a:p>
          <a:p>
            <a:pPr lvl="1" eaLnBrk="1" hangingPunct="1">
              <a:defRPr/>
            </a:pPr>
            <a:r>
              <a:rPr lang="en-US" altLang="zh-CN" dirty="0"/>
              <a:t>Express database queries and updates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3">
            <a:extLst>
              <a:ext uri="{FF2B5EF4-FFF2-40B4-BE49-F238E27FC236}">
                <a16:creationId xmlns:a16="http://schemas.microsoft.com/office/drawing/2014/main" id="{B2D30739-20CB-414C-A8F3-B49016AB76B9}"/>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442EC3F2-5505-423E-B4D5-56D691459FD5}"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47</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54275" name="Rectangle 2">
            <a:extLst>
              <a:ext uri="{FF2B5EF4-FFF2-40B4-BE49-F238E27FC236}">
                <a16:creationId xmlns:a16="http://schemas.microsoft.com/office/drawing/2014/main" id="{1ED8F436-B7E7-4526-9FA7-6728D3CDEF29}"/>
              </a:ext>
            </a:extLst>
          </p:cNvPr>
          <p:cNvSpPr>
            <a:spLocks noGrp="1" noChangeArrowheads="1"/>
          </p:cNvSpPr>
          <p:nvPr>
            <p:ph type="title"/>
          </p:nvPr>
        </p:nvSpPr>
        <p:spPr>
          <a:xfrm>
            <a:off x="552450" y="123825"/>
            <a:ext cx="8077200" cy="1073150"/>
          </a:xfrm>
        </p:spPr>
        <p:txBody>
          <a:bodyPr/>
          <a:lstStyle/>
          <a:p>
            <a:pPr eaLnBrk="1" hangingPunct="1"/>
            <a:r>
              <a:rPr lang="zh-CN" altLang="en-US"/>
              <a:t>数据定义语言</a:t>
            </a:r>
            <a:endParaRPr lang="en-US" altLang="zh-CN"/>
          </a:p>
        </p:txBody>
      </p:sp>
      <p:sp>
        <p:nvSpPr>
          <p:cNvPr id="54276" name="Rectangle 3">
            <a:extLst>
              <a:ext uri="{FF2B5EF4-FFF2-40B4-BE49-F238E27FC236}">
                <a16:creationId xmlns:a16="http://schemas.microsoft.com/office/drawing/2014/main" id="{5C564391-B76D-4D78-A1CA-2313652133C5}"/>
              </a:ext>
            </a:extLst>
          </p:cNvPr>
          <p:cNvSpPr>
            <a:spLocks noGrp="1" noChangeArrowheads="1"/>
          </p:cNvSpPr>
          <p:nvPr>
            <p:ph type="body" idx="1"/>
          </p:nvPr>
        </p:nvSpPr>
        <p:spPr>
          <a:xfrm>
            <a:off x="304800" y="1306513"/>
            <a:ext cx="8588375" cy="5551487"/>
          </a:xfrm>
        </p:spPr>
        <p:txBody>
          <a:bodyPr/>
          <a:lstStyle/>
          <a:p>
            <a:pPr eaLnBrk="1" hangingPunct="1"/>
            <a:r>
              <a:rPr lang="en-US" altLang="zh-CN"/>
              <a:t>Language for defining the database schema</a:t>
            </a:r>
          </a:p>
          <a:p>
            <a:pPr lvl="1" eaLnBrk="1" hangingPunct="1"/>
            <a:r>
              <a:rPr lang="en-US" altLang="zh-CN"/>
              <a:t>E.g.  </a:t>
            </a:r>
            <a:br>
              <a:rPr lang="en-US" altLang="zh-CN"/>
            </a:br>
            <a:r>
              <a:rPr lang="en-US" altLang="zh-CN"/>
              <a:t>	</a:t>
            </a:r>
            <a:r>
              <a:rPr lang="en-US" altLang="zh-CN" b="1"/>
              <a:t>create table</a:t>
            </a:r>
            <a:r>
              <a:rPr lang="en-US" altLang="zh-CN"/>
              <a:t> </a:t>
            </a:r>
            <a:r>
              <a:rPr lang="en-US" altLang="zh-CN" i="1"/>
              <a:t>account</a:t>
            </a:r>
            <a:r>
              <a:rPr lang="en-US" altLang="zh-CN"/>
              <a:t> (</a:t>
            </a:r>
            <a:br>
              <a:rPr lang="en-US" altLang="zh-CN"/>
            </a:br>
            <a:r>
              <a:rPr lang="en-US" altLang="zh-CN"/>
              <a:t>             </a:t>
            </a:r>
            <a:r>
              <a:rPr lang="en-US" altLang="zh-CN" i="1"/>
              <a:t>account-number</a:t>
            </a:r>
            <a:r>
              <a:rPr lang="en-US" altLang="zh-CN"/>
              <a:t>    </a:t>
            </a:r>
            <a:r>
              <a:rPr lang="en-US" altLang="zh-CN" b="1"/>
              <a:t>char</a:t>
            </a:r>
            <a:r>
              <a:rPr lang="en-US" altLang="zh-CN"/>
              <a:t>(10),</a:t>
            </a:r>
            <a:br>
              <a:rPr lang="en-US" altLang="zh-CN"/>
            </a:br>
            <a:r>
              <a:rPr lang="en-US" altLang="zh-CN"/>
              <a:t>             </a:t>
            </a:r>
            <a:r>
              <a:rPr lang="en-US" altLang="zh-CN" i="1"/>
              <a:t>balance</a:t>
            </a:r>
            <a:r>
              <a:rPr lang="en-US" altLang="zh-CN"/>
              <a:t>                 </a:t>
            </a:r>
            <a:r>
              <a:rPr lang="en-US" altLang="zh-CN" b="1"/>
              <a:t>integer</a:t>
            </a:r>
            <a:r>
              <a:rPr lang="en-US" altLang="zh-CN"/>
              <a:t>)</a:t>
            </a:r>
          </a:p>
          <a:p>
            <a:pPr eaLnBrk="1" hangingPunct="1"/>
            <a:r>
              <a:rPr lang="en-US" altLang="zh-CN"/>
              <a:t>DDL compiler generates a set of tables stored in a </a:t>
            </a:r>
            <a:r>
              <a:rPr lang="en-US" altLang="zh-CN" b="1" i="1">
                <a:solidFill>
                  <a:srgbClr val="3333CC"/>
                </a:solidFill>
              </a:rPr>
              <a:t>data dictionary  </a:t>
            </a:r>
            <a:r>
              <a:rPr lang="zh-CN" altLang="en-US" b="1" i="1">
                <a:solidFill>
                  <a:srgbClr val="3333CC"/>
                </a:solidFill>
              </a:rPr>
              <a:t>数据字典</a:t>
            </a:r>
            <a:endParaRPr lang="en-US" altLang="zh-CN" b="1" i="1">
              <a:solidFill>
                <a:srgbClr val="3333CC"/>
              </a:solidFill>
            </a:endParaRPr>
          </a:p>
          <a:p>
            <a:pPr eaLnBrk="1" hangingPunct="1"/>
            <a:r>
              <a:rPr lang="en-US" altLang="zh-CN"/>
              <a:t>Data dictionary contains metadata (i.e., data about data </a:t>
            </a:r>
            <a:r>
              <a:rPr lang="zh-CN" altLang="en-US"/>
              <a:t>即元数据</a:t>
            </a:r>
            <a:r>
              <a:rPr lang="en-US" altLang="zh-CN"/>
              <a:t>)</a:t>
            </a:r>
            <a:endParaRPr lang="en-US" altLang="zh-CN" i="1"/>
          </a:p>
          <a:p>
            <a:pPr eaLnBrk="1" hangingPunct="1"/>
            <a:endParaRPr lang="en-US" altLang="zh-CN" i="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3">
            <a:extLst>
              <a:ext uri="{FF2B5EF4-FFF2-40B4-BE49-F238E27FC236}">
                <a16:creationId xmlns:a16="http://schemas.microsoft.com/office/drawing/2014/main" id="{B01F7158-52EF-4D46-B9F5-8AA1B772A867}"/>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F712C4C2-9B5E-4F9A-B13D-87357D56ED7D}"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48</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55299" name="Rectangle 2">
            <a:extLst>
              <a:ext uri="{FF2B5EF4-FFF2-40B4-BE49-F238E27FC236}">
                <a16:creationId xmlns:a16="http://schemas.microsoft.com/office/drawing/2014/main" id="{37175C66-1208-4F9D-8ABF-45885B847A40}"/>
              </a:ext>
            </a:extLst>
          </p:cNvPr>
          <p:cNvSpPr>
            <a:spLocks noGrp="1" noChangeArrowheads="1"/>
          </p:cNvSpPr>
          <p:nvPr>
            <p:ph type="title"/>
          </p:nvPr>
        </p:nvSpPr>
        <p:spPr/>
        <p:txBody>
          <a:bodyPr/>
          <a:lstStyle/>
          <a:p>
            <a:pPr eaLnBrk="1" hangingPunct="1"/>
            <a:r>
              <a:rPr lang="zh-CN" altLang="en-US"/>
              <a:t>数据操纵语言</a:t>
            </a:r>
            <a:endParaRPr lang="en-US" altLang="zh-CN"/>
          </a:p>
        </p:txBody>
      </p:sp>
      <p:sp>
        <p:nvSpPr>
          <p:cNvPr id="55300" name="Rectangle 3">
            <a:extLst>
              <a:ext uri="{FF2B5EF4-FFF2-40B4-BE49-F238E27FC236}">
                <a16:creationId xmlns:a16="http://schemas.microsoft.com/office/drawing/2014/main" id="{0E3667F5-56BF-4972-A34E-08639389ECED}"/>
              </a:ext>
            </a:extLst>
          </p:cNvPr>
          <p:cNvSpPr>
            <a:spLocks noGrp="1" noChangeArrowheads="1"/>
          </p:cNvSpPr>
          <p:nvPr>
            <p:ph type="body" idx="1"/>
          </p:nvPr>
        </p:nvSpPr>
        <p:spPr>
          <a:xfrm>
            <a:off x="0" y="1268413"/>
            <a:ext cx="9144000" cy="5589587"/>
          </a:xfrm>
        </p:spPr>
        <p:txBody>
          <a:bodyPr/>
          <a:lstStyle/>
          <a:p>
            <a:pPr eaLnBrk="1" hangingPunct="1"/>
            <a:r>
              <a:rPr lang="en-US" altLang="zh-CN"/>
              <a:t>Language for </a:t>
            </a:r>
            <a:r>
              <a:rPr lang="en-US" altLang="zh-CN" b="1">
                <a:solidFill>
                  <a:srgbClr val="3333CC"/>
                </a:solidFill>
              </a:rPr>
              <a:t>accessing and manipulating</a:t>
            </a:r>
            <a:r>
              <a:rPr lang="en-US" altLang="zh-CN"/>
              <a:t> the data organized by the appropriate data model</a:t>
            </a:r>
          </a:p>
          <a:p>
            <a:pPr lvl="1" eaLnBrk="1" hangingPunct="1"/>
            <a:r>
              <a:rPr lang="en-US" altLang="zh-CN"/>
              <a:t>DML also known as </a:t>
            </a:r>
            <a:r>
              <a:rPr lang="en-US" altLang="zh-CN" b="1">
                <a:solidFill>
                  <a:srgbClr val="0000FF"/>
                </a:solidFill>
              </a:rPr>
              <a:t>query language</a:t>
            </a:r>
          </a:p>
          <a:p>
            <a:pPr lvl="1" eaLnBrk="1" hangingPunct="1"/>
            <a:endParaRPr lang="en-US" altLang="zh-CN"/>
          </a:p>
          <a:p>
            <a:pPr eaLnBrk="1" hangingPunct="1"/>
            <a:r>
              <a:rPr lang="en-US" altLang="zh-CN"/>
              <a:t>Two Types of languages </a:t>
            </a:r>
          </a:p>
          <a:p>
            <a:pPr lvl="1" eaLnBrk="1" hangingPunct="1"/>
            <a:r>
              <a:rPr lang="en-US" altLang="zh-CN"/>
              <a:t>Procedural </a:t>
            </a:r>
            <a:r>
              <a:rPr lang="en-US" altLang="zh-CN">
                <a:latin typeface="Helvetica" panose="020B0604020202020204" pitchFamily="34" charset="0"/>
              </a:rPr>
              <a:t>–</a:t>
            </a:r>
            <a:r>
              <a:rPr lang="en-US" altLang="zh-CN"/>
              <a:t> user specifies what data is required and how to get those data </a:t>
            </a:r>
          </a:p>
          <a:p>
            <a:pPr lvl="1" eaLnBrk="1" hangingPunct="1"/>
            <a:r>
              <a:rPr lang="en-US" altLang="zh-CN"/>
              <a:t>Nonprocedural </a:t>
            </a:r>
            <a:r>
              <a:rPr lang="en-US" altLang="zh-CN">
                <a:latin typeface="Helvetica" panose="020B0604020202020204" pitchFamily="34" charset="0"/>
              </a:rPr>
              <a:t>–</a:t>
            </a:r>
            <a:r>
              <a:rPr lang="en-US" altLang="zh-CN"/>
              <a:t> user specifies what data is required without specifying how to get those data</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3">
            <a:extLst>
              <a:ext uri="{FF2B5EF4-FFF2-40B4-BE49-F238E27FC236}">
                <a16:creationId xmlns:a16="http://schemas.microsoft.com/office/drawing/2014/main" id="{9B3518B1-D5A1-4A4F-A21B-D4DE2C5B8E88}"/>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A83735EB-16AF-4E48-B4F0-22C233A6A281}"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49</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56323" name="Rectangle 2">
            <a:extLst>
              <a:ext uri="{FF2B5EF4-FFF2-40B4-BE49-F238E27FC236}">
                <a16:creationId xmlns:a16="http://schemas.microsoft.com/office/drawing/2014/main" id="{99EBBEFC-F68A-4CDF-AD38-EBBE5663DEBC}"/>
              </a:ext>
            </a:extLst>
          </p:cNvPr>
          <p:cNvSpPr>
            <a:spLocks noGrp="1" noChangeArrowheads="1"/>
          </p:cNvSpPr>
          <p:nvPr>
            <p:ph type="title"/>
          </p:nvPr>
        </p:nvSpPr>
        <p:spPr/>
        <p:txBody>
          <a:bodyPr/>
          <a:lstStyle/>
          <a:p>
            <a:pPr eaLnBrk="1" hangingPunct="1"/>
            <a:r>
              <a:rPr lang="zh-CN" altLang="en-US"/>
              <a:t>结构化查询语言</a:t>
            </a:r>
            <a:r>
              <a:rPr lang="en-US" altLang="zh-CN"/>
              <a:t>SQL</a:t>
            </a:r>
          </a:p>
        </p:txBody>
      </p:sp>
      <p:sp>
        <p:nvSpPr>
          <p:cNvPr id="56324" name="Rectangle 3">
            <a:extLst>
              <a:ext uri="{FF2B5EF4-FFF2-40B4-BE49-F238E27FC236}">
                <a16:creationId xmlns:a16="http://schemas.microsoft.com/office/drawing/2014/main" id="{03931BB4-C928-4087-AA11-F27FF5386D92}"/>
              </a:ext>
            </a:extLst>
          </p:cNvPr>
          <p:cNvSpPr>
            <a:spLocks noGrp="1" noChangeArrowheads="1"/>
          </p:cNvSpPr>
          <p:nvPr>
            <p:ph type="body" idx="1"/>
          </p:nvPr>
        </p:nvSpPr>
        <p:spPr>
          <a:xfrm>
            <a:off x="611188" y="1114425"/>
            <a:ext cx="8532812" cy="5743575"/>
          </a:xfrm>
        </p:spPr>
        <p:txBody>
          <a:bodyPr/>
          <a:lstStyle/>
          <a:p>
            <a:pPr eaLnBrk="1" hangingPunct="1"/>
            <a:r>
              <a:rPr lang="en-US" altLang="zh-CN"/>
              <a:t>Structured Query Language</a:t>
            </a:r>
          </a:p>
          <a:p>
            <a:pPr lvl="1" eaLnBrk="1" hangingPunct="1">
              <a:buFontTx/>
              <a:buNone/>
            </a:pPr>
            <a:r>
              <a:rPr lang="en-US" altLang="zh-CN" b="1"/>
              <a:t>SQL = DDL + DML</a:t>
            </a:r>
          </a:p>
          <a:p>
            <a:pPr eaLnBrk="1" hangingPunct="1"/>
            <a:r>
              <a:rPr lang="en-US" altLang="zh-CN"/>
              <a:t>Developed in IBM at early 1970s</a:t>
            </a:r>
          </a:p>
          <a:p>
            <a:pPr eaLnBrk="1" hangingPunct="1"/>
            <a:r>
              <a:rPr lang="en-US" altLang="zh-CN"/>
              <a:t>SQL Standard</a:t>
            </a:r>
          </a:p>
          <a:p>
            <a:pPr lvl="1" eaLnBrk="1" hangingPunct="1"/>
            <a:r>
              <a:rPr lang="en-US" altLang="zh-CN"/>
              <a:t>SQL-86</a:t>
            </a:r>
          </a:p>
          <a:p>
            <a:pPr lvl="1" eaLnBrk="1" hangingPunct="1"/>
            <a:r>
              <a:rPr lang="en-US" altLang="zh-CN"/>
              <a:t>SQL-89</a:t>
            </a:r>
          </a:p>
          <a:p>
            <a:pPr lvl="1" eaLnBrk="1" hangingPunct="1"/>
            <a:r>
              <a:rPr lang="en-US" altLang="zh-CN"/>
              <a:t>SQL-92</a:t>
            </a:r>
          </a:p>
          <a:p>
            <a:pPr lvl="1" eaLnBrk="1" hangingPunct="1"/>
            <a:r>
              <a:rPr lang="en-US" altLang="zh-CN"/>
              <a:t>SQL:1999</a:t>
            </a:r>
          </a:p>
          <a:p>
            <a:pPr lvl="1" eaLnBrk="1" hangingPunct="1"/>
            <a:r>
              <a:rPr lang="en-US" altLang="zh-CN"/>
              <a:t>SQL:2003</a:t>
            </a:r>
          </a:p>
          <a:p>
            <a:pPr eaLnBrk="1" hangingPunct="1"/>
            <a:endParaRPr lang="en-US" altLang="zh-CN"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17FC83F5-55D5-4E88-9983-BC36B0202C94}"/>
              </a:ext>
            </a:extLst>
          </p:cNvPr>
          <p:cNvSpPr>
            <a:spLocks noGrp="1" noChangeArrowheads="1"/>
          </p:cNvSpPr>
          <p:nvPr>
            <p:ph type="title"/>
          </p:nvPr>
        </p:nvSpPr>
        <p:spPr>
          <a:xfrm>
            <a:off x="628650" y="60325"/>
            <a:ext cx="7886700" cy="927100"/>
          </a:xfrm>
        </p:spPr>
        <p:txBody>
          <a:bodyPr/>
          <a:lstStyle/>
          <a:p>
            <a:r>
              <a:rPr lang="zh-CN" altLang="en-US"/>
              <a:t>预备知识</a:t>
            </a:r>
            <a:r>
              <a:rPr lang="en-US" altLang="zh-CN"/>
              <a:t> - Prerequisite</a:t>
            </a:r>
            <a:endParaRPr lang="zh-CN" altLang="en-US"/>
          </a:p>
        </p:txBody>
      </p:sp>
      <p:graphicFrame>
        <p:nvGraphicFramePr>
          <p:cNvPr id="4" name="表格 3">
            <a:extLst>
              <a:ext uri="{FF2B5EF4-FFF2-40B4-BE49-F238E27FC236}">
                <a16:creationId xmlns:a16="http://schemas.microsoft.com/office/drawing/2014/main" id="{726787BA-8ECF-4123-A228-53ABC159C93A}"/>
              </a:ext>
            </a:extLst>
          </p:cNvPr>
          <p:cNvGraphicFramePr>
            <a:graphicFrameLocks noGrp="1"/>
          </p:cNvGraphicFramePr>
          <p:nvPr/>
        </p:nvGraphicFramePr>
        <p:xfrm>
          <a:off x="241300" y="987425"/>
          <a:ext cx="8696325" cy="5595938"/>
        </p:xfrm>
        <a:graphic>
          <a:graphicData uri="http://schemas.openxmlformats.org/drawingml/2006/table">
            <a:tbl>
              <a:tblPr firstRow="1" bandRow="1">
                <a:tableStyleId>{5C22544A-7EE6-4342-B048-85BDC9FD1C3A}</a:tableStyleId>
              </a:tblPr>
              <a:tblGrid>
                <a:gridCol w="1593644">
                  <a:extLst>
                    <a:ext uri="{9D8B030D-6E8A-4147-A177-3AD203B41FA5}">
                      <a16:colId xmlns:a16="http://schemas.microsoft.com/office/drawing/2014/main" val="947169166"/>
                    </a:ext>
                  </a:extLst>
                </a:gridCol>
                <a:gridCol w="4425691">
                  <a:extLst>
                    <a:ext uri="{9D8B030D-6E8A-4147-A177-3AD203B41FA5}">
                      <a16:colId xmlns:a16="http://schemas.microsoft.com/office/drawing/2014/main" val="1124720895"/>
                    </a:ext>
                  </a:extLst>
                </a:gridCol>
                <a:gridCol w="2676990">
                  <a:extLst>
                    <a:ext uri="{9D8B030D-6E8A-4147-A177-3AD203B41FA5}">
                      <a16:colId xmlns:a16="http://schemas.microsoft.com/office/drawing/2014/main" val="1449759424"/>
                    </a:ext>
                  </a:extLst>
                </a:gridCol>
              </a:tblGrid>
              <a:tr h="657364">
                <a:tc>
                  <a:txBody>
                    <a:bodyPr/>
                    <a:lstStyle/>
                    <a:p>
                      <a:r>
                        <a:rPr lang="zh-CN" altLang="en-US" sz="1800" dirty="0"/>
                        <a:t>内容</a:t>
                      </a:r>
                    </a:p>
                  </a:txBody>
                  <a:tcPr marL="91442" marR="91442" marT="45728" marB="45728"/>
                </a:tc>
                <a:tc>
                  <a:txBody>
                    <a:bodyPr/>
                    <a:lstStyle/>
                    <a:p>
                      <a:r>
                        <a:rPr lang="zh-CN" altLang="en-US" sz="1800" dirty="0"/>
                        <a:t>先修课知识点</a:t>
                      </a:r>
                    </a:p>
                  </a:txBody>
                  <a:tcPr marL="91442" marR="91442" marT="45728" marB="45728"/>
                </a:tc>
                <a:tc>
                  <a:txBody>
                    <a:bodyPr/>
                    <a:lstStyle/>
                    <a:p>
                      <a:r>
                        <a:rPr lang="zh-CN" altLang="en-US" sz="1800" dirty="0"/>
                        <a:t>先修课信息</a:t>
                      </a:r>
                    </a:p>
                  </a:txBody>
                  <a:tcPr marL="91442" marR="91442" marT="45728" marB="45728"/>
                </a:tc>
                <a:extLst>
                  <a:ext uri="{0D108BD9-81ED-4DB2-BD59-A6C34878D82A}">
                    <a16:rowId xmlns:a16="http://schemas.microsoft.com/office/drawing/2014/main" val="3979470630"/>
                  </a:ext>
                </a:extLst>
              </a:tr>
              <a:tr h="1188916">
                <a:tc>
                  <a:txBody>
                    <a:bodyPr/>
                    <a:lstStyle/>
                    <a:p>
                      <a:r>
                        <a:rPr lang="zh-CN" altLang="en-US" sz="1800" dirty="0">
                          <a:ea typeface="ＭＳ Ｐゴシック" panose="020B0600070205080204" pitchFamily="34" charset="-128"/>
                        </a:rPr>
                        <a:t>数据库理论 </a:t>
                      </a:r>
                      <a:endParaRPr lang="zh-CN" altLang="en-US" sz="1800" dirty="0"/>
                    </a:p>
                  </a:txBody>
                  <a:tcPr marL="91442" marR="91442" marT="45728" marB="45728"/>
                </a:tc>
                <a:tc>
                  <a:txBody>
                    <a:bodyPr/>
                    <a:lstStyle/>
                    <a:p>
                      <a:pPr marL="285750" indent="-285750">
                        <a:buFont typeface="Arial" panose="020B0604020202020204" pitchFamily="34" charset="0"/>
                        <a:buChar char="•"/>
                      </a:pPr>
                      <a:r>
                        <a:rPr lang="zh-CN" altLang="zh-CN" sz="1800" dirty="0"/>
                        <a:t>集合的概念、运算；关系及其表示</a:t>
                      </a:r>
                      <a:r>
                        <a:rPr lang="en-US" altLang="zh-CN" sz="1800" dirty="0"/>
                        <a:t> </a:t>
                      </a:r>
                    </a:p>
                    <a:p>
                      <a:pPr marL="285750" indent="-285750">
                        <a:buFont typeface="Arial" panose="020B0604020202020204" pitchFamily="34" charset="0"/>
                        <a:buChar char="•"/>
                      </a:pPr>
                      <a:r>
                        <a:rPr lang="zh-CN" altLang="zh-CN" sz="1800" dirty="0"/>
                        <a:t>命题及其符号化、命题公式及其真值、命题逻辑</a:t>
                      </a:r>
                      <a:endParaRPr lang="en-US" altLang="zh-CN" sz="1800" dirty="0">
                        <a:ea typeface="ＭＳ Ｐゴシック" panose="020B0600070205080204" pitchFamily="34" charset="-128"/>
                      </a:endParaRPr>
                    </a:p>
                  </a:txBody>
                  <a:tcPr marL="91442" marR="91442" marT="45728" marB="45728"/>
                </a:tc>
                <a:tc>
                  <a:txBody>
                    <a:bodyPr/>
                    <a:lstStyle/>
                    <a:p>
                      <a:r>
                        <a:rPr lang="zh-CN" altLang="en-US" sz="1800" dirty="0">
                          <a:ea typeface="ＭＳ Ｐゴシック" panose="020B0600070205080204" pitchFamily="34" charset="-128"/>
                        </a:rPr>
                        <a:t>离散数学（</a:t>
                      </a:r>
                      <a:r>
                        <a:rPr lang="en-US" altLang="zh-CN" sz="1800" dirty="0">
                          <a:ea typeface="ＭＳ Ｐゴシック" panose="020B0600070205080204" pitchFamily="34" charset="-128"/>
                        </a:rPr>
                        <a:t>1</a:t>
                      </a:r>
                      <a:r>
                        <a:rPr lang="zh-CN" altLang="en-US" sz="1800" dirty="0">
                          <a:ea typeface="ＭＳ Ｐゴシック" panose="020B0600070205080204" pitchFamily="34" charset="-128"/>
                        </a:rPr>
                        <a:t>）</a:t>
                      </a:r>
                      <a:endParaRPr lang="en-US" altLang="zh-CN" sz="1800" dirty="0">
                        <a:ea typeface="ＭＳ Ｐゴシック" panose="020B0600070205080204" pitchFamily="34" charset="-128"/>
                      </a:endParaRPr>
                    </a:p>
                    <a:p>
                      <a:pPr marL="285750" indent="-285750">
                        <a:buFontTx/>
                        <a:buChar char="-"/>
                      </a:pPr>
                      <a:r>
                        <a:rPr lang="zh-CN" altLang="en-US" sz="1800" dirty="0">
                          <a:ea typeface="ＭＳ Ｐゴシック" panose="020B0600070205080204" pitchFamily="34" charset="-128"/>
                        </a:rPr>
                        <a:t>刘世霞老师 </a:t>
                      </a:r>
                      <a:endParaRPr lang="en-US" altLang="zh-CN" sz="1800" dirty="0">
                        <a:ea typeface="ＭＳ Ｐゴシック" panose="020B0600070205080204" pitchFamily="34" charset="-128"/>
                      </a:endParaRPr>
                    </a:p>
                    <a:p>
                      <a:pPr marL="285750" indent="-285750">
                        <a:buFontTx/>
                        <a:buChar char="-"/>
                      </a:pPr>
                      <a:r>
                        <a:rPr lang="en-US" altLang="zh-CN" sz="1800" dirty="0">
                          <a:ea typeface="ＭＳ Ｐゴシック" panose="020B0600070205080204" pitchFamily="34" charset="-128"/>
                        </a:rPr>
                        <a:t> </a:t>
                      </a:r>
                      <a:r>
                        <a:rPr lang="zh-CN" altLang="en-US" sz="1800" dirty="0">
                          <a:ea typeface="ＭＳ Ｐゴシック" panose="020B0600070205080204" pitchFamily="34" charset="-128"/>
                        </a:rPr>
                        <a:t>大一（上）</a:t>
                      </a:r>
                      <a:endParaRPr lang="en-US" altLang="zh-CN" sz="1800" dirty="0">
                        <a:ea typeface="ＭＳ Ｐゴシック" panose="020B0600070205080204" pitchFamily="34" charset="-128"/>
                      </a:endParaRPr>
                    </a:p>
                    <a:p>
                      <a:pPr marL="0" indent="0">
                        <a:buFontTx/>
                        <a:buNone/>
                      </a:pPr>
                      <a:endParaRPr lang="zh-CN" altLang="en-US" sz="1800" dirty="0"/>
                    </a:p>
                  </a:txBody>
                  <a:tcPr marL="91442" marR="91442" marT="45728" marB="45728"/>
                </a:tc>
                <a:extLst>
                  <a:ext uri="{0D108BD9-81ED-4DB2-BD59-A6C34878D82A}">
                    <a16:rowId xmlns:a16="http://schemas.microsoft.com/office/drawing/2014/main" val="775181607"/>
                  </a:ext>
                </a:extLst>
              </a:tr>
              <a:tr h="20120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数据库应用</a:t>
                      </a:r>
                    </a:p>
                    <a:p>
                      <a:endParaRPr lang="zh-CN" altLang="en-US" sz="1800" dirty="0"/>
                    </a:p>
                  </a:txBody>
                  <a:tcPr marL="91442" marR="91442" marT="45728" marB="45728"/>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zh-CN" sz="1800" kern="1200" dirty="0">
                          <a:solidFill>
                            <a:schemeClr val="dk1"/>
                          </a:solidFill>
                          <a:effectLst/>
                          <a:latin typeface="+mn-lt"/>
                          <a:ea typeface="+mn-ea"/>
                          <a:cs typeface="+mn-cs"/>
                        </a:rPr>
                        <a:t>正则表示与语言；正则语言与正则文法</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上下文无关文法与语言</a:t>
                      </a:r>
                      <a:endParaRPr lang="en-US" altLang="zh-CN" sz="1800"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1800"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800" kern="1200" dirty="0">
                          <a:solidFill>
                            <a:schemeClr val="dk1"/>
                          </a:solidFill>
                          <a:effectLst/>
                          <a:latin typeface="+mn-lt"/>
                          <a:ea typeface="+mn-ea"/>
                          <a:cs typeface="+mn-cs"/>
                        </a:rPr>
                        <a:t>Web</a:t>
                      </a:r>
                      <a:r>
                        <a:rPr lang="zh-CN" altLang="zh-CN" sz="1800" kern="1200" dirty="0">
                          <a:solidFill>
                            <a:schemeClr val="dk1"/>
                          </a:solidFill>
                          <a:effectLst/>
                          <a:latin typeface="+mn-lt"/>
                          <a:ea typeface="+mn-ea"/>
                          <a:cs typeface="+mn-cs"/>
                        </a:rPr>
                        <a:t>前端技术以及企业产品开发实践</a:t>
                      </a:r>
                      <a:endParaRPr lang="zh-CN" altLang="en-US" sz="1800" dirty="0"/>
                    </a:p>
                  </a:txBody>
                  <a:tcPr marL="91442" marR="91442" marT="45728" marB="45728"/>
                </a:tc>
                <a:tc>
                  <a:txBody>
                    <a:bodyPr/>
                    <a:lstStyle/>
                    <a:p>
                      <a:r>
                        <a:rPr lang="zh-CN" altLang="zh-CN" sz="1800" kern="1200" dirty="0">
                          <a:solidFill>
                            <a:schemeClr val="dk1"/>
                          </a:solidFill>
                          <a:effectLst/>
                          <a:latin typeface="+mn-lt"/>
                          <a:ea typeface="+mn-ea"/>
                          <a:cs typeface="+mn-cs"/>
                        </a:rPr>
                        <a:t>形式语言与自动机</a:t>
                      </a:r>
                      <a:endParaRPr lang="en-US" altLang="zh-CN" sz="1800" kern="1200" dirty="0">
                        <a:solidFill>
                          <a:schemeClr val="dk1"/>
                        </a:solidFill>
                        <a:effectLst/>
                        <a:latin typeface="+mn-lt"/>
                        <a:ea typeface="+mn-ea"/>
                        <a:cs typeface="+mn-cs"/>
                      </a:endParaRPr>
                    </a:p>
                    <a:p>
                      <a:pPr marL="285750" indent="-285750">
                        <a:buFontTx/>
                        <a:buChar char="-"/>
                      </a:pPr>
                      <a:r>
                        <a:rPr lang="zh-CN" altLang="en-US" sz="1800" kern="1200" dirty="0">
                          <a:solidFill>
                            <a:schemeClr val="dk1"/>
                          </a:solidFill>
                          <a:effectLst/>
                          <a:latin typeface="+mn-lt"/>
                          <a:ea typeface="+mn-ea"/>
                          <a:cs typeface="+mn-cs"/>
                        </a:rPr>
                        <a:t>罗贵明老师</a:t>
                      </a:r>
                      <a:endParaRPr lang="en-US" altLang="zh-CN" sz="1800" kern="1200" dirty="0">
                        <a:solidFill>
                          <a:schemeClr val="dk1"/>
                        </a:solidFill>
                        <a:effectLst/>
                        <a:latin typeface="+mn-lt"/>
                        <a:ea typeface="+mn-ea"/>
                        <a:cs typeface="+mn-cs"/>
                      </a:endParaRPr>
                    </a:p>
                    <a:p>
                      <a:pPr marL="285750" indent="-285750">
                        <a:buFontTx/>
                        <a:buChar char="-"/>
                      </a:pPr>
                      <a:r>
                        <a:rPr lang="zh-CN" altLang="en-US" sz="1800" kern="1200" dirty="0">
                          <a:solidFill>
                            <a:schemeClr val="dk1"/>
                          </a:solidFill>
                          <a:effectLst/>
                          <a:latin typeface="+mn-lt"/>
                          <a:ea typeface="+mn-ea"/>
                          <a:cs typeface="+mn-cs"/>
                        </a:rPr>
                        <a:t>大二（下）</a:t>
                      </a:r>
                      <a:endParaRPr lang="en-US" altLang="zh-CN" sz="1800" kern="1200" dirty="0">
                        <a:solidFill>
                          <a:schemeClr val="dk1"/>
                        </a:solidFill>
                        <a:effectLst/>
                        <a:latin typeface="+mn-lt"/>
                        <a:ea typeface="+mn-ea"/>
                        <a:cs typeface="+mn-cs"/>
                      </a:endParaRPr>
                    </a:p>
                    <a:p>
                      <a:r>
                        <a:rPr lang="en-US" altLang="zh-CN" sz="1800" kern="1200" dirty="0">
                          <a:solidFill>
                            <a:schemeClr val="dk1"/>
                          </a:solidFill>
                          <a:effectLst/>
                          <a:latin typeface="+mn-lt"/>
                          <a:ea typeface="+mn-ea"/>
                          <a:cs typeface="+mn-cs"/>
                        </a:rPr>
                        <a:t>Web</a:t>
                      </a:r>
                      <a:r>
                        <a:rPr lang="zh-CN" altLang="zh-CN" sz="1800" kern="1200" dirty="0">
                          <a:solidFill>
                            <a:schemeClr val="dk1"/>
                          </a:solidFill>
                          <a:effectLst/>
                          <a:latin typeface="+mn-lt"/>
                          <a:ea typeface="+mn-ea"/>
                          <a:cs typeface="+mn-cs"/>
                        </a:rPr>
                        <a:t>前端技术实训课程</a:t>
                      </a:r>
                      <a:endParaRPr lang="en-US" altLang="zh-CN" sz="1800" kern="1200" dirty="0">
                        <a:solidFill>
                          <a:schemeClr val="dk1"/>
                        </a:solidFill>
                        <a:effectLst/>
                        <a:latin typeface="+mn-lt"/>
                        <a:ea typeface="+mn-ea"/>
                        <a:cs typeface="+mn-cs"/>
                      </a:endParaRPr>
                    </a:p>
                    <a:p>
                      <a:pPr marL="285750" indent="-285750">
                        <a:buFontTx/>
                        <a:buChar char="-"/>
                      </a:pPr>
                      <a:r>
                        <a:rPr lang="zh-CN" altLang="en-US" sz="1800" kern="1200" dirty="0">
                          <a:solidFill>
                            <a:schemeClr val="dk1"/>
                          </a:solidFill>
                          <a:effectLst/>
                          <a:latin typeface="+mn-lt"/>
                          <a:ea typeface="+mn-ea"/>
                          <a:cs typeface="+mn-cs"/>
                        </a:rPr>
                        <a:t>刘强老师</a:t>
                      </a:r>
                      <a:endParaRPr lang="en-US" altLang="zh-CN" sz="1800" kern="1200" dirty="0">
                        <a:solidFill>
                          <a:schemeClr val="dk1"/>
                        </a:solidFill>
                        <a:effectLst/>
                        <a:latin typeface="+mn-lt"/>
                        <a:ea typeface="+mn-ea"/>
                        <a:cs typeface="+mn-cs"/>
                      </a:endParaRPr>
                    </a:p>
                    <a:p>
                      <a:pPr marL="285750" indent="-285750">
                        <a:buFontTx/>
                        <a:buChar char="-"/>
                      </a:pPr>
                      <a:r>
                        <a:rPr lang="zh-CN" altLang="en-US" sz="1800" kern="1200" dirty="0">
                          <a:solidFill>
                            <a:schemeClr val="dk1"/>
                          </a:solidFill>
                          <a:effectLst/>
                          <a:latin typeface="+mn-lt"/>
                          <a:ea typeface="+mn-ea"/>
                          <a:cs typeface="+mn-cs"/>
                        </a:rPr>
                        <a:t>大二（暑假）</a:t>
                      </a:r>
                      <a:endParaRPr lang="en-US" altLang="zh-CN" sz="1800" kern="1200" dirty="0">
                        <a:solidFill>
                          <a:schemeClr val="dk1"/>
                        </a:solidFill>
                        <a:effectLst/>
                        <a:latin typeface="+mn-lt"/>
                        <a:ea typeface="+mn-ea"/>
                        <a:cs typeface="+mn-cs"/>
                      </a:endParaRPr>
                    </a:p>
                    <a:p>
                      <a:pPr marL="285750" indent="-285750">
                        <a:buFontTx/>
                        <a:buChar char="-"/>
                      </a:pPr>
                      <a:endParaRPr lang="en-US" altLang="zh-CN" sz="1800" kern="1200" dirty="0">
                        <a:solidFill>
                          <a:schemeClr val="dk1"/>
                        </a:solidFill>
                        <a:effectLst/>
                        <a:latin typeface="+mn-lt"/>
                        <a:ea typeface="+mn-ea"/>
                        <a:cs typeface="+mn-cs"/>
                      </a:endParaRPr>
                    </a:p>
                  </a:txBody>
                  <a:tcPr marL="91442" marR="91442" marT="45728" marB="45728"/>
                </a:tc>
                <a:extLst>
                  <a:ext uri="{0D108BD9-81ED-4DB2-BD59-A6C34878D82A}">
                    <a16:rowId xmlns:a16="http://schemas.microsoft.com/office/drawing/2014/main" val="496669875"/>
                  </a:ext>
                </a:extLst>
              </a:tr>
              <a:tr h="1737646">
                <a:tc>
                  <a:txBody>
                    <a:bodyPr/>
                    <a:lstStyle/>
                    <a:p>
                      <a:r>
                        <a:rPr lang="zh-CN" altLang="en-US" sz="1800" dirty="0">
                          <a:ea typeface="ＭＳ Ｐゴシック" panose="020B0600070205080204" pitchFamily="34" charset="-128"/>
                        </a:rPr>
                        <a:t>数据库设计</a:t>
                      </a:r>
                      <a:endParaRPr lang="zh-CN" altLang="en-US" sz="1800" dirty="0"/>
                    </a:p>
                  </a:txBody>
                  <a:tcPr marL="91442" marR="91442" marT="45728" marB="45728"/>
                </a:tc>
                <a:tc>
                  <a:txBody>
                    <a:bodyPr/>
                    <a:lstStyle/>
                    <a:p>
                      <a:pPr marL="285750" indent="-285750">
                        <a:buFont typeface="Arial" panose="020B0604020202020204" pitchFamily="34" charset="0"/>
                        <a:buChar char="•"/>
                      </a:pPr>
                      <a:r>
                        <a:rPr lang="zh-CN" altLang="zh-CN" sz="1800" kern="1200" dirty="0">
                          <a:solidFill>
                            <a:schemeClr val="dk1"/>
                          </a:solidFill>
                          <a:effectLst/>
                          <a:latin typeface="+mn-lt"/>
                          <a:ea typeface="+mn-ea"/>
                          <a:cs typeface="+mn-cs"/>
                        </a:rPr>
                        <a:t>需求获取与文档化</a:t>
                      </a:r>
                      <a:endParaRPr lang="en-US" altLang="zh-CN" sz="1800" kern="1200" dirty="0">
                        <a:solidFill>
                          <a:schemeClr val="dk1"/>
                        </a:solidFill>
                        <a:effectLst/>
                        <a:latin typeface="+mn-lt"/>
                        <a:ea typeface="+mn-ea"/>
                        <a:cs typeface="+mn-cs"/>
                      </a:endParaRPr>
                    </a:p>
                    <a:p>
                      <a:pPr marL="285750" indent="-285750">
                        <a:buFont typeface="Arial" panose="020B0604020202020204" pitchFamily="34" charset="0"/>
                        <a:buChar char="•"/>
                      </a:pPr>
                      <a:endParaRPr lang="en-US" altLang="zh-CN" sz="1800" kern="1200" dirty="0">
                        <a:solidFill>
                          <a:schemeClr val="dk1"/>
                        </a:solidFill>
                        <a:effectLst/>
                        <a:latin typeface="+mn-lt"/>
                        <a:ea typeface="+mn-ea"/>
                        <a:cs typeface="+mn-cs"/>
                      </a:endParaRPr>
                    </a:p>
                    <a:p>
                      <a:pPr marL="285750" indent="-285750">
                        <a:buFont typeface="Arial" panose="020B0604020202020204" pitchFamily="34" charset="0"/>
                        <a:buChar char="•"/>
                      </a:pPr>
                      <a:endParaRPr lang="en-US" altLang="zh-CN" sz="1800" kern="1200" dirty="0">
                        <a:solidFill>
                          <a:schemeClr val="dk1"/>
                        </a:solidFill>
                        <a:effectLst/>
                        <a:latin typeface="+mn-lt"/>
                        <a:ea typeface="+mn-ea"/>
                        <a:cs typeface="+mn-cs"/>
                      </a:endParaRPr>
                    </a:p>
                    <a:p>
                      <a:pPr marL="285750" indent="-285750">
                        <a:buFont typeface="Arial" panose="020B0604020202020204" pitchFamily="34" charset="0"/>
                        <a:buChar char="•"/>
                      </a:pPr>
                      <a:r>
                        <a:rPr lang="zh-CN" altLang="zh-CN" sz="1800" kern="1200" dirty="0">
                          <a:solidFill>
                            <a:schemeClr val="dk1"/>
                          </a:solidFill>
                          <a:effectLst/>
                          <a:latin typeface="+mn-lt"/>
                          <a:ea typeface="+mn-ea"/>
                          <a:cs typeface="+mn-cs"/>
                        </a:rPr>
                        <a:t>函数的概念，反函数和复合函数</a:t>
                      </a:r>
                      <a:endParaRPr lang="zh-CN" altLang="en-US" sz="1800" dirty="0"/>
                    </a:p>
                  </a:txBody>
                  <a:tcPr marL="91442" marR="91442" marT="45728" marB="45728"/>
                </a:tc>
                <a:tc>
                  <a:txBody>
                    <a:bodyPr/>
                    <a:lstStyle/>
                    <a:p>
                      <a:r>
                        <a:rPr lang="zh-CN" altLang="en-US" sz="1800" dirty="0"/>
                        <a:t>软件工程</a:t>
                      </a:r>
                      <a:endParaRPr lang="en-US" altLang="zh-CN" sz="1800" dirty="0"/>
                    </a:p>
                    <a:p>
                      <a:pPr marL="285750" indent="-285750">
                        <a:buFontTx/>
                        <a:buChar char="-"/>
                      </a:pPr>
                      <a:r>
                        <a:rPr lang="zh-CN" altLang="en-US" sz="1800" dirty="0"/>
                        <a:t>刘强老师</a:t>
                      </a:r>
                      <a:endParaRPr lang="en-US" altLang="zh-CN" sz="1800" dirty="0"/>
                    </a:p>
                    <a:p>
                      <a:pPr marL="285750" indent="-285750">
                        <a:buFontTx/>
                        <a:buChar char="-"/>
                      </a:pPr>
                      <a:r>
                        <a:rPr lang="zh-CN" altLang="en-US" sz="1800" dirty="0"/>
                        <a:t>大三（上）</a:t>
                      </a:r>
                      <a:endParaRPr lang="en-US" altLang="zh-CN" sz="1800" dirty="0"/>
                    </a:p>
                    <a:p>
                      <a:r>
                        <a:rPr lang="zh-CN" altLang="en-US" sz="1800" dirty="0">
                          <a:ea typeface="ＭＳ Ｐゴシック" panose="020B0600070205080204" pitchFamily="34" charset="-128"/>
                        </a:rPr>
                        <a:t>离散数学（</a:t>
                      </a:r>
                      <a:r>
                        <a:rPr lang="en-US" altLang="zh-CN" sz="1800" dirty="0">
                          <a:ea typeface="ＭＳ Ｐゴシック" panose="020B0600070205080204" pitchFamily="34" charset="-128"/>
                        </a:rPr>
                        <a:t>1</a:t>
                      </a:r>
                      <a:r>
                        <a:rPr lang="zh-CN" altLang="en-US" sz="1800" dirty="0">
                          <a:ea typeface="ＭＳ Ｐゴシック" panose="020B0600070205080204" pitchFamily="34" charset="-128"/>
                        </a:rPr>
                        <a:t>）</a:t>
                      </a:r>
                      <a:endParaRPr lang="en-US" altLang="zh-CN" sz="1800" dirty="0">
                        <a:ea typeface="ＭＳ Ｐゴシック" panose="020B0600070205080204" pitchFamily="34" charset="-128"/>
                      </a:endParaRPr>
                    </a:p>
                    <a:p>
                      <a:pPr marL="285750" indent="-285750">
                        <a:buFontTx/>
                        <a:buChar char="-"/>
                      </a:pPr>
                      <a:r>
                        <a:rPr lang="zh-CN" altLang="en-US" sz="1800" dirty="0">
                          <a:ea typeface="ＭＳ Ｐゴシック" panose="020B0600070205080204" pitchFamily="34" charset="-128"/>
                        </a:rPr>
                        <a:t>刘世霞老师 </a:t>
                      </a:r>
                      <a:endParaRPr lang="en-US" altLang="zh-CN" sz="1800" dirty="0">
                        <a:ea typeface="ＭＳ Ｐゴシック" panose="020B0600070205080204" pitchFamily="34" charset="-128"/>
                      </a:endParaRPr>
                    </a:p>
                    <a:p>
                      <a:pPr marL="285750" indent="-285750">
                        <a:buFontTx/>
                        <a:buChar char="-"/>
                      </a:pPr>
                      <a:r>
                        <a:rPr lang="en-US" altLang="zh-CN" sz="1800" dirty="0">
                          <a:ea typeface="ＭＳ Ｐゴシック" panose="020B0600070205080204" pitchFamily="34" charset="-128"/>
                        </a:rPr>
                        <a:t> </a:t>
                      </a:r>
                      <a:r>
                        <a:rPr lang="zh-CN" altLang="en-US" sz="1800" dirty="0">
                          <a:ea typeface="ＭＳ Ｐゴシック" panose="020B0600070205080204" pitchFamily="34" charset="-128"/>
                        </a:rPr>
                        <a:t>大一（上） </a:t>
                      </a:r>
                      <a:endParaRPr lang="zh-CN" altLang="en-US" sz="1800" dirty="0"/>
                    </a:p>
                  </a:txBody>
                  <a:tcPr marL="91442" marR="91442" marT="45728" marB="45728"/>
                </a:tc>
                <a:extLst>
                  <a:ext uri="{0D108BD9-81ED-4DB2-BD59-A6C34878D82A}">
                    <a16:rowId xmlns:a16="http://schemas.microsoft.com/office/drawing/2014/main" val="2399689050"/>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3">
            <a:extLst>
              <a:ext uri="{FF2B5EF4-FFF2-40B4-BE49-F238E27FC236}">
                <a16:creationId xmlns:a16="http://schemas.microsoft.com/office/drawing/2014/main" id="{48FBB008-C8A5-4983-9E46-E3AE289E3AFB}"/>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EEADFA49-141B-4AE2-8AE5-B7ECA2AF2623}"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50</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57347" name="Rectangle 2">
            <a:extLst>
              <a:ext uri="{FF2B5EF4-FFF2-40B4-BE49-F238E27FC236}">
                <a16:creationId xmlns:a16="http://schemas.microsoft.com/office/drawing/2014/main" id="{5702CDF2-9033-428D-A6A4-75C26DC3B83B}"/>
              </a:ext>
            </a:extLst>
          </p:cNvPr>
          <p:cNvSpPr>
            <a:spLocks noGrp="1" noChangeArrowheads="1"/>
          </p:cNvSpPr>
          <p:nvPr>
            <p:ph type="title"/>
          </p:nvPr>
        </p:nvSpPr>
        <p:spPr/>
        <p:txBody>
          <a:bodyPr/>
          <a:lstStyle/>
          <a:p>
            <a:pPr eaLnBrk="1" hangingPunct="1"/>
            <a:r>
              <a:rPr lang="zh-CN" altLang="en-US"/>
              <a:t>交互式</a:t>
            </a:r>
            <a:r>
              <a:rPr lang="en-US" altLang="zh-CN"/>
              <a:t>SQL</a:t>
            </a:r>
            <a:r>
              <a:rPr lang="zh-CN" altLang="en-US"/>
              <a:t>语言</a:t>
            </a:r>
            <a:endParaRPr lang="en-US" altLang="zh-CN"/>
          </a:p>
        </p:txBody>
      </p:sp>
      <p:sp>
        <p:nvSpPr>
          <p:cNvPr id="57348" name="Rectangle 3">
            <a:extLst>
              <a:ext uri="{FF2B5EF4-FFF2-40B4-BE49-F238E27FC236}">
                <a16:creationId xmlns:a16="http://schemas.microsoft.com/office/drawing/2014/main" id="{BC1477AF-E27D-4D92-8D8D-646F68EABEBF}"/>
              </a:ext>
            </a:extLst>
          </p:cNvPr>
          <p:cNvSpPr>
            <a:spLocks noGrp="1" noChangeArrowheads="1"/>
          </p:cNvSpPr>
          <p:nvPr>
            <p:ph type="body" idx="1"/>
          </p:nvPr>
        </p:nvSpPr>
        <p:spPr>
          <a:xfrm>
            <a:off x="0" y="1114425"/>
            <a:ext cx="9144000" cy="4876800"/>
          </a:xfrm>
        </p:spPr>
        <p:txBody>
          <a:bodyPr/>
          <a:lstStyle/>
          <a:p>
            <a:pPr eaLnBrk="1" hangingPunct="1"/>
            <a:r>
              <a:rPr lang="en-US" altLang="zh-CN"/>
              <a:t>SQL: widely used non-procedural language</a:t>
            </a:r>
          </a:p>
          <a:p>
            <a:pPr lvl="1" eaLnBrk="1" hangingPunct="1"/>
            <a:r>
              <a:rPr lang="en-US" altLang="zh-CN"/>
              <a:t>E.g. find the name of the customer with customer-id 192-83-7465</a:t>
            </a:r>
            <a:br>
              <a:rPr lang="en-US" altLang="zh-CN"/>
            </a:br>
            <a:r>
              <a:rPr lang="en-US" altLang="zh-CN"/>
              <a:t>	</a:t>
            </a:r>
            <a:r>
              <a:rPr lang="en-US" altLang="zh-CN" b="1"/>
              <a:t>select</a:t>
            </a:r>
            <a:r>
              <a:rPr lang="en-US" altLang="zh-CN"/>
              <a:t>   </a:t>
            </a:r>
            <a:r>
              <a:rPr lang="en-US" altLang="zh-CN" i="1"/>
              <a:t>customer.customer-name</a:t>
            </a:r>
            <a:br>
              <a:rPr lang="en-US" altLang="zh-CN"/>
            </a:br>
            <a:r>
              <a:rPr lang="en-US" altLang="zh-CN"/>
              <a:t>	</a:t>
            </a:r>
            <a:r>
              <a:rPr lang="en-US" altLang="zh-CN" b="1"/>
              <a:t>from</a:t>
            </a:r>
            <a:r>
              <a:rPr lang="en-US" altLang="zh-CN"/>
              <a:t>     </a:t>
            </a:r>
            <a:r>
              <a:rPr lang="en-US" altLang="zh-CN" i="1"/>
              <a:t>customer</a:t>
            </a:r>
            <a:br>
              <a:rPr lang="en-US" altLang="zh-CN"/>
            </a:br>
            <a:r>
              <a:rPr lang="en-US" altLang="zh-CN"/>
              <a:t>	</a:t>
            </a:r>
            <a:r>
              <a:rPr lang="en-US" altLang="zh-CN" b="1"/>
              <a:t>where</a:t>
            </a:r>
            <a:r>
              <a:rPr lang="en-US" altLang="zh-CN"/>
              <a:t>  </a:t>
            </a:r>
            <a:r>
              <a:rPr lang="en-US" altLang="zh-CN" i="1"/>
              <a:t>customer.customer-id</a:t>
            </a:r>
            <a:r>
              <a:rPr lang="en-US" altLang="zh-CN"/>
              <a:t> = </a:t>
            </a:r>
            <a:r>
              <a:rPr lang="en-US" altLang="zh-CN">
                <a:latin typeface="Helvetica" panose="020B0604020202020204" pitchFamily="34" charset="0"/>
              </a:rPr>
              <a:t>‘</a:t>
            </a:r>
            <a:r>
              <a:rPr lang="en-US" altLang="zh-CN"/>
              <a:t>192-83-7465</a:t>
            </a:r>
            <a:r>
              <a:rPr lang="en-US" altLang="zh-CN">
                <a:latin typeface="Helvetica" panose="020B0604020202020204" pitchFamily="34" charset="0"/>
              </a:rPr>
              <a:t>’</a:t>
            </a:r>
            <a:endParaRPr lang="en-US" altLang="zh-CN" b="1"/>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3">
            <a:extLst>
              <a:ext uri="{FF2B5EF4-FFF2-40B4-BE49-F238E27FC236}">
                <a16:creationId xmlns:a16="http://schemas.microsoft.com/office/drawing/2014/main" id="{FB9F9425-94AB-437E-9291-189C163DA96E}"/>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371EE547-8D2D-46C6-A715-B1F34B70F937}"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51</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58371" name="Rectangle 2">
            <a:extLst>
              <a:ext uri="{FF2B5EF4-FFF2-40B4-BE49-F238E27FC236}">
                <a16:creationId xmlns:a16="http://schemas.microsoft.com/office/drawing/2014/main" id="{052E3333-0A33-435B-933E-78A48B4A6135}"/>
              </a:ext>
            </a:extLst>
          </p:cNvPr>
          <p:cNvSpPr>
            <a:spLocks noGrp="1" noChangeArrowheads="1"/>
          </p:cNvSpPr>
          <p:nvPr>
            <p:ph type="title"/>
          </p:nvPr>
        </p:nvSpPr>
        <p:spPr/>
        <p:txBody>
          <a:bodyPr/>
          <a:lstStyle/>
          <a:p>
            <a:pPr eaLnBrk="1" hangingPunct="1"/>
            <a:r>
              <a:rPr lang="zh-CN" altLang="en-US"/>
              <a:t>嵌入式</a:t>
            </a:r>
            <a:r>
              <a:rPr lang="en-US" altLang="zh-CN"/>
              <a:t>SQL</a:t>
            </a:r>
            <a:r>
              <a:rPr lang="zh-CN" altLang="en-US"/>
              <a:t>语言</a:t>
            </a:r>
            <a:endParaRPr lang="en-US" altLang="zh-CN"/>
          </a:p>
        </p:txBody>
      </p:sp>
      <p:sp>
        <p:nvSpPr>
          <p:cNvPr id="58372" name="Rectangle 3">
            <a:extLst>
              <a:ext uri="{FF2B5EF4-FFF2-40B4-BE49-F238E27FC236}">
                <a16:creationId xmlns:a16="http://schemas.microsoft.com/office/drawing/2014/main" id="{D3527818-EED3-4886-82D7-821CA6E23751}"/>
              </a:ext>
            </a:extLst>
          </p:cNvPr>
          <p:cNvSpPr>
            <a:spLocks noGrp="1" noChangeArrowheads="1"/>
          </p:cNvSpPr>
          <p:nvPr>
            <p:ph type="body" idx="1"/>
          </p:nvPr>
        </p:nvSpPr>
        <p:spPr>
          <a:xfrm>
            <a:off x="0" y="1114425"/>
            <a:ext cx="9144000" cy="5743575"/>
          </a:xfrm>
        </p:spPr>
        <p:txBody>
          <a:bodyPr/>
          <a:lstStyle/>
          <a:p>
            <a:pPr eaLnBrk="1" hangingPunct="1"/>
            <a:r>
              <a:rPr lang="en-US" altLang="zh-CN"/>
              <a:t>Application programs generally access databases through one of</a:t>
            </a:r>
          </a:p>
          <a:p>
            <a:pPr lvl="1" eaLnBrk="1" hangingPunct="1"/>
            <a:r>
              <a:rPr lang="en-US" altLang="zh-CN"/>
              <a:t>Language extensions to allow embedded SQL</a:t>
            </a:r>
          </a:p>
          <a:p>
            <a:pPr marL="1085850" lvl="2" eaLnBrk="1" hangingPunct="1"/>
            <a:r>
              <a:rPr lang="en-US" altLang="zh-CN"/>
              <a:t>C/Java/Cobol </a:t>
            </a:r>
            <a:r>
              <a:rPr lang="en-US" altLang="zh-CN">
                <a:latin typeface="Helvetica" panose="020B0604020202020204" pitchFamily="34" charset="0"/>
              </a:rPr>
              <a:t>…</a:t>
            </a:r>
            <a:endParaRPr lang="en-US" altLang="zh-CN"/>
          </a:p>
          <a:p>
            <a:pPr lvl="1" eaLnBrk="1" hangingPunct="1"/>
            <a:r>
              <a:rPr lang="en-US" altLang="zh-CN"/>
              <a:t>Application program interface (e.g. ODBC/JDBC) which allow SQL queries to be sent to a database</a:t>
            </a:r>
          </a:p>
          <a:p>
            <a:pPr eaLnBrk="1" hangingPunct="1"/>
            <a:endParaRPr lang="en-US" altLang="zh-CN" b="1"/>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3">
            <a:extLst>
              <a:ext uri="{FF2B5EF4-FFF2-40B4-BE49-F238E27FC236}">
                <a16:creationId xmlns:a16="http://schemas.microsoft.com/office/drawing/2014/main" id="{336FB4EC-3550-4381-B91D-9EA14C1EF159}"/>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ED17D6B4-B9DB-42F5-9576-4587D6AF1E1E}"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52</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69635" name="Rectangle 2">
            <a:extLst>
              <a:ext uri="{FF2B5EF4-FFF2-40B4-BE49-F238E27FC236}">
                <a16:creationId xmlns:a16="http://schemas.microsoft.com/office/drawing/2014/main" id="{4BCAD653-A4B2-446C-9D13-3587F2DD2CAE}"/>
              </a:ext>
            </a:extLst>
          </p:cNvPr>
          <p:cNvSpPr>
            <a:spLocks noGrp="1" noChangeArrowheads="1"/>
          </p:cNvSpPr>
          <p:nvPr>
            <p:ph type="title"/>
          </p:nvPr>
        </p:nvSpPr>
        <p:spPr/>
        <p:txBody>
          <a:bodyPr/>
          <a:lstStyle/>
          <a:p>
            <a:pPr eaLnBrk="1" hangingPunct="1"/>
            <a:r>
              <a:rPr lang="en-US" altLang="zh-CN"/>
              <a:t>Main Contents</a:t>
            </a:r>
          </a:p>
        </p:txBody>
      </p:sp>
      <p:sp>
        <p:nvSpPr>
          <p:cNvPr id="69636" name="Rectangle 3">
            <a:extLst>
              <a:ext uri="{FF2B5EF4-FFF2-40B4-BE49-F238E27FC236}">
                <a16:creationId xmlns:a16="http://schemas.microsoft.com/office/drawing/2014/main" id="{A9F98479-46FA-42F5-B0AA-16C8AB58C65D}"/>
              </a:ext>
            </a:extLst>
          </p:cNvPr>
          <p:cNvSpPr>
            <a:spLocks noGrp="1" noChangeArrowheads="1"/>
          </p:cNvSpPr>
          <p:nvPr>
            <p:ph type="body" idx="1"/>
          </p:nvPr>
        </p:nvSpPr>
        <p:spPr>
          <a:xfrm>
            <a:off x="827088" y="1323975"/>
            <a:ext cx="7921625" cy="5534025"/>
          </a:xfrm>
        </p:spPr>
        <p:txBody>
          <a:bodyPr/>
          <a:lstStyle/>
          <a:p>
            <a:pPr marL="609600" indent="-609600" eaLnBrk="1" hangingPunct="1">
              <a:buClr>
                <a:schemeClr val="tx1"/>
              </a:buClr>
              <a:buFont typeface="Wingdings" panose="05000000000000000000" pitchFamily="2" charset="2"/>
              <a:buAutoNum type="arabicPeriod"/>
            </a:pPr>
            <a:r>
              <a:rPr lang="zh-CN" altLang="en-US" dirty="0"/>
              <a:t>基本概念</a:t>
            </a:r>
            <a:endParaRPr lang="en-US" altLang="zh-CN" dirty="0"/>
          </a:p>
          <a:p>
            <a:pPr marL="609600" indent="-609600" eaLnBrk="1" hangingPunct="1">
              <a:buClr>
                <a:schemeClr val="tx1"/>
              </a:buClr>
              <a:buFont typeface="Wingdings" panose="05000000000000000000" pitchFamily="2" charset="2"/>
              <a:buAutoNum type="arabicPeriod"/>
            </a:pPr>
            <a:r>
              <a:rPr lang="zh-CN" altLang="en-US" dirty="0"/>
              <a:t>为什么发明数据库</a:t>
            </a:r>
            <a:r>
              <a:rPr lang="en-US" altLang="zh-CN" dirty="0"/>
              <a:t>?</a:t>
            </a:r>
          </a:p>
          <a:p>
            <a:pPr marL="609600" indent="-609600" eaLnBrk="1" hangingPunct="1">
              <a:buClr>
                <a:schemeClr val="tx1"/>
              </a:buClr>
              <a:buFont typeface="Wingdings" panose="05000000000000000000" pitchFamily="2" charset="2"/>
              <a:buAutoNum type="arabicPeriod"/>
            </a:pPr>
            <a:r>
              <a:rPr lang="zh-CN" altLang="en-US" dirty="0"/>
              <a:t>三层抽象与数据模型</a:t>
            </a:r>
            <a:endParaRPr lang="en-US" altLang="zh-CN" dirty="0"/>
          </a:p>
          <a:p>
            <a:pPr marL="609600" indent="-609600" eaLnBrk="1" hangingPunct="1">
              <a:buClr>
                <a:schemeClr val="tx1"/>
              </a:buClr>
              <a:buFont typeface="Wingdings" panose="05000000000000000000" pitchFamily="2" charset="2"/>
              <a:buAutoNum type="arabicPeriod"/>
            </a:pPr>
            <a:r>
              <a:rPr lang="zh-CN" altLang="en-US" dirty="0"/>
              <a:t>数据库语言</a:t>
            </a:r>
            <a:endParaRPr lang="en-US" altLang="zh-CN" dirty="0"/>
          </a:p>
          <a:p>
            <a:pPr marL="609600" indent="-609600" eaLnBrk="1" hangingPunct="1">
              <a:buClr>
                <a:schemeClr val="tx1"/>
              </a:buClr>
              <a:buFont typeface="Wingdings" panose="05000000000000000000" pitchFamily="2" charset="2"/>
              <a:buAutoNum type="arabicPeriod"/>
            </a:pPr>
            <a:r>
              <a:rPr lang="zh-CN" altLang="en-US" b="1" dirty="0"/>
              <a:t>数据库管理系统架构</a:t>
            </a:r>
            <a:endParaRPr lang="en-US" altLang="zh-CN" b="1" dirty="0"/>
          </a:p>
          <a:p>
            <a:pPr marL="609600" indent="-609600" eaLnBrk="1" hangingPunct="1">
              <a:buClr>
                <a:schemeClr val="tx1"/>
              </a:buClr>
              <a:buFont typeface="Wingdings" panose="05000000000000000000" pitchFamily="2" charset="2"/>
              <a:buAutoNum type="arabicPeriod"/>
            </a:pPr>
            <a:r>
              <a:rPr lang="zh-CN" altLang="en-US" dirty="0"/>
              <a:t>数据库用户角色及其职责</a:t>
            </a:r>
            <a:endParaRPr lang="en-US" altLang="zh-CN" dirty="0"/>
          </a:p>
          <a:p>
            <a:pPr marL="609600" indent="-609600" eaLnBrk="1" hangingPunct="1">
              <a:buClr>
                <a:schemeClr val="tx1"/>
              </a:buClr>
              <a:buFont typeface="Wingdings" panose="05000000000000000000" pitchFamily="2" charset="2"/>
              <a:buAutoNum type="arabicPeriod"/>
            </a:pPr>
            <a:r>
              <a:rPr lang="zh-CN" altLang="en-US" dirty="0"/>
              <a:t>结语</a:t>
            </a:r>
            <a:endParaRPr lang="en-US" altLang="zh-CN" dirty="0"/>
          </a:p>
        </p:txBody>
      </p:sp>
    </p:spTree>
    <p:extLst>
      <p:ext uri="{BB962C8B-B14F-4D97-AF65-F5344CB8AC3E}">
        <p14:creationId xmlns:p14="http://schemas.microsoft.com/office/powerpoint/2010/main" val="21762120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3">
            <a:extLst>
              <a:ext uri="{FF2B5EF4-FFF2-40B4-BE49-F238E27FC236}">
                <a16:creationId xmlns:a16="http://schemas.microsoft.com/office/drawing/2014/main" id="{F9A41E98-EE38-4480-81B5-2DD60F2C75AF}"/>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10C54B8B-4BC3-43C3-AED5-BB7E7541C572}"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53</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70659" name="Rectangle 2">
            <a:extLst>
              <a:ext uri="{FF2B5EF4-FFF2-40B4-BE49-F238E27FC236}">
                <a16:creationId xmlns:a16="http://schemas.microsoft.com/office/drawing/2014/main" id="{C2F875AD-E95E-423C-88CF-F73CC87EC521}"/>
              </a:ext>
            </a:extLst>
          </p:cNvPr>
          <p:cNvSpPr>
            <a:spLocks noGrp="1" noChangeArrowheads="1"/>
          </p:cNvSpPr>
          <p:nvPr>
            <p:ph type="title"/>
          </p:nvPr>
        </p:nvSpPr>
        <p:spPr/>
        <p:txBody>
          <a:bodyPr/>
          <a:lstStyle/>
          <a:p>
            <a:pPr eaLnBrk="1" hangingPunct="1"/>
            <a:r>
              <a:rPr lang="zh-CN" altLang="en-US"/>
              <a:t>数据库管理系统的责任</a:t>
            </a:r>
            <a:endParaRPr lang="en-US" altLang="zh-CN"/>
          </a:p>
        </p:txBody>
      </p:sp>
      <p:sp>
        <p:nvSpPr>
          <p:cNvPr id="70660" name="Rectangle 3">
            <a:extLst>
              <a:ext uri="{FF2B5EF4-FFF2-40B4-BE49-F238E27FC236}">
                <a16:creationId xmlns:a16="http://schemas.microsoft.com/office/drawing/2014/main" id="{A1D261F2-32F7-4CD0-8D29-EF5A550A6CAD}"/>
              </a:ext>
            </a:extLst>
          </p:cNvPr>
          <p:cNvSpPr>
            <a:spLocks noGrp="1" noChangeArrowheads="1"/>
          </p:cNvSpPr>
          <p:nvPr>
            <p:ph type="body" idx="1"/>
          </p:nvPr>
        </p:nvSpPr>
        <p:spPr/>
        <p:txBody>
          <a:bodyPr/>
          <a:lstStyle/>
          <a:p>
            <a:pPr eaLnBrk="1" hangingPunct="1">
              <a:lnSpc>
                <a:spcPct val="90000"/>
              </a:lnSpc>
            </a:pPr>
            <a:r>
              <a:rPr lang="en-US" altLang="zh-CN"/>
              <a:t>Large-Scale Data Storage and Search</a:t>
            </a:r>
          </a:p>
          <a:p>
            <a:pPr eaLnBrk="1" hangingPunct="1">
              <a:lnSpc>
                <a:spcPct val="90000"/>
              </a:lnSpc>
            </a:pPr>
            <a:endParaRPr lang="en-US" altLang="zh-CN"/>
          </a:p>
          <a:p>
            <a:pPr eaLnBrk="1" hangingPunct="1">
              <a:lnSpc>
                <a:spcPct val="90000"/>
              </a:lnSpc>
            </a:pPr>
            <a:r>
              <a:rPr lang="en-US" altLang="zh-CN"/>
              <a:t>Concurrency Control when multi-user accessing the database</a:t>
            </a:r>
          </a:p>
          <a:p>
            <a:pPr eaLnBrk="1" hangingPunct="1">
              <a:lnSpc>
                <a:spcPct val="90000"/>
              </a:lnSpc>
            </a:pPr>
            <a:endParaRPr lang="en-US" altLang="zh-CN"/>
          </a:p>
          <a:p>
            <a:pPr eaLnBrk="1" hangingPunct="1">
              <a:lnSpc>
                <a:spcPct val="90000"/>
              </a:lnSpc>
            </a:pPr>
            <a:r>
              <a:rPr lang="en-US" altLang="zh-CN"/>
              <a:t>Recovery when the system crashed</a:t>
            </a:r>
          </a:p>
          <a:p>
            <a:pPr eaLnBrk="1" hangingPunct="1">
              <a:lnSpc>
                <a:spcPct val="90000"/>
              </a:lnSpc>
            </a:pPr>
            <a:endParaRPr lang="en-US" altLang="zh-CN"/>
          </a:p>
          <a:p>
            <a:pPr eaLnBrk="1" hangingPunct="1">
              <a:lnSpc>
                <a:spcPct val="90000"/>
              </a:lnSpc>
            </a:pPr>
            <a:r>
              <a:rPr lang="en-US" altLang="zh-CN"/>
              <a:t>Access Control to prevent illegal data access</a:t>
            </a:r>
          </a:p>
        </p:txBody>
      </p:sp>
    </p:spTree>
    <p:extLst>
      <p:ext uri="{BB962C8B-B14F-4D97-AF65-F5344CB8AC3E}">
        <p14:creationId xmlns:p14="http://schemas.microsoft.com/office/powerpoint/2010/main" val="38238015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2">
            <a:extLst>
              <a:ext uri="{FF2B5EF4-FFF2-40B4-BE49-F238E27FC236}">
                <a16:creationId xmlns:a16="http://schemas.microsoft.com/office/drawing/2014/main" id="{49E6EF3B-CB7F-4D9C-AA67-2DA6A0E83BD2}"/>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F041666A-6D4C-4763-A168-30B0BFBAB3D1}"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54</a:t>
            </a:fld>
            <a:endParaRPr lang="en-US" altLang="zh-CN" sz="1400">
              <a:solidFill>
                <a:schemeClr val="tx1"/>
              </a:solidFill>
              <a:latin typeface="Times New Roman" panose="02020603050405020304" pitchFamily="18" charset="0"/>
              <a:ea typeface="宋体" panose="02010600030101010101" pitchFamily="2" charset="-122"/>
            </a:endParaRPr>
          </a:p>
        </p:txBody>
      </p:sp>
      <p:pic>
        <p:nvPicPr>
          <p:cNvPr id="71683" name="Picture 3">
            <a:extLst>
              <a:ext uri="{FF2B5EF4-FFF2-40B4-BE49-F238E27FC236}">
                <a16:creationId xmlns:a16="http://schemas.microsoft.com/office/drawing/2014/main" id="{4E66DE23-9A57-47B1-9752-1545E0969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742" t="917" r="25085" b="3207"/>
          <a:stretch>
            <a:fillRect/>
          </a:stretch>
        </p:blipFill>
        <p:spPr bwMode="auto">
          <a:xfrm>
            <a:off x="1403350" y="115888"/>
            <a:ext cx="5403850" cy="6742112"/>
          </a:xfrm>
          <a:prstGeom prst="rect">
            <a:avLst/>
          </a:prstGeom>
          <a:noFill/>
          <a:ln w="76200" cmpd="tri">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71684" name="Text Box 6">
            <a:extLst>
              <a:ext uri="{FF2B5EF4-FFF2-40B4-BE49-F238E27FC236}">
                <a16:creationId xmlns:a16="http://schemas.microsoft.com/office/drawing/2014/main" id="{A000F56B-A0FD-4623-83CB-9BA14BCB3B05}"/>
              </a:ext>
            </a:extLst>
          </p:cNvPr>
          <p:cNvSpPr txBox="1">
            <a:spLocks noChangeArrowheads="1"/>
          </p:cNvSpPr>
          <p:nvPr/>
        </p:nvSpPr>
        <p:spPr bwMode="auto">
          <a:xfrm>
            <a:off x="7667625" y="0"/>
            <a:ext cx="862013" cy="629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marL="533400" indent="-533400">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 typeface="Wingdings" panose="05000000000000000000" pitchFamily="2" charset="2"/>
              <a:buNone/>
            </a:pPr>
            <a:r>
              <a:rPr lang="zh-CN" altLang="en-US" sz="4400">
                <a:solidFill>
                  <a:schemeClr val="tx2"/>
                </a:solidFill>
              </a:rPr>
              <a:t>数据库管理系统体系架构</a:t>
            </a:r>
            <a:endParaRPr lang="en-US" altLang="zh-CN" sz="4400">
              <a:solidFill>
                <a:schemeClr val="tx2"/>
              </a:solidFill>
            </a:endParaRPr>
          </a:p>
        </p:txBody>
      </p:sp>
      <p:sp>
        <p:nvSpPr>
          <p:cNvPr id="2" name="矩形 1">
            <a:extLst>
              <a:ext uri="{FF2B5EF4-FFF2-40B4-BE49-F238E27FC236}">
                <a16:creationId xmlns:a16="http://schemas.microsoft.com/office/drawing/2014/main" id="{D0571FC2-558B-467E-8BFD-20BF36C61587}"/>
              </a:ext>
            </a:extLst>
          </p:cNvPr>
          <p:cNvSpPr/>
          <p:nvPr/>
        </p:nvSpPr>
        <p:spPr>
          <a:xfrm>
            <a:off x="1258888" y="1916113"/>
            <a:ext cx="5761037" cy="5041900"/>
          </a:xfrm>
          <a:prstGeom prst="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607458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3">
            <a:extLst>
              <a:ext uri="{FF2B5EF4-FFF2-40B4-BE49-F238E27FC236}">
                <a16:creationId xmlns:a16="http://schemas.microsoft.com/office/drawing/2014/main" id="{66B04F6B-1D6D-4BDC-9AF1-AC13E7C2F601}"/>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407661D5-8684-428A-8F96-C005F325BCCC}"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55</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72707" name="Rectangle 2">
            <a:extLst>
              <a:ext uri="{FF2B5EF4-FFF2-40B4-BE49-F238E27FC236}">
                <a16:creationId xmlns:a16="http://schemas.microsoft.com/office/drawing/2014/main" id="{F58326A8-2838-4D2D-9988-7F039B0213AC}"/>
              </a:ext>
            </a:extLst>
          </p:cNvPr>
          <p:cNvSpPr>
            <a:spLocks noGrp="1" noChangeArrowheads="1"/>
          </p:cNvSpPr>
          <p:nvPr>
            <p:ph type="title"/>
          </p:nvPr>
        </p:nvSpPr>
        <p:spPr/>
        <p:txBody>
          <a:bodyPr/>
          <a:lstStyle/>
          <a:p>
            <a:pPr eaLnBrk="1" hangingPunct="1"/>
            <a:r>
              <a:rPr lang="zh-CN" altLang="en-US"/>
              <a:t>存储管理器</a:t>
            </a:r>
            <a:endParaRPr lang="en-US" altLang="zh-CN"/>
          </a:p>
        </p:txBody>
      </p:sp>
      <p:sp>
        <p:nvSpPr>
          <p:cNvPr id="72708" name="Rectangle 3">
            <a:extLst>
              <a:ext uri="{FF2B5EF4-FFF2-40B4-BE49-F238E27FC236}">
                <a16:creationId xmlns:a16="http://schemas.microsoft.com/office/drawing/2014/main" id="{E45C52EB-07DD-4AE4-BC9A-DFA50D066E79}"/>
              </a:ext>
            </a:extLst>
          </p:cNvPr>
          <p:cNvSpPr>
            <a:spLocks noGrp="1" noChangeArrowheads="1"/>
          </p:cNvSpPr>
          <p:nvPr>
            <p:ph type="body" idx="1"/>
          </p:nvPr>
        </p:nvSpPr>
        <p:spPr>
          <a:xfrm>
            <a:off x="0" y="1268413"/>
            <a:ext cx="9144000" cy="5360987"/>
          </a:xfrm>
        </p:spPr>
        <p:txBody>
          <a:bodyPr/>
          <a:lstStyle/>
          <a:p>
            <a:pPr eaLnBrk="1" hangingPunct="1"/>
            <a:r>
              <a:rPr lang="en-US" altLang="zh-CN"/>
              <a:t>Storage manager is a program module that provides the interface between the low-level data stored in the database and the application programs and queries submitted to the system</a:t>
            </a:r>
          </a:p>
          <a:p>
            <a:pPr eaLnBrk="1" hangingPunct="1"/>
            <a:endParaRPr lang="en-US" altLang="zh-CN"/>
          </a:p>
          <a:p>
            <a:pPr eaLnBrk="1" hangingPunct="1"/>
            <a:r>
              <a:rPr lang="en-US" altLang="zh-CN"/>
              <a:t>The storage manager is responsible to the following tasks: </a:t>
            </a:r>
          </a:p>
          <a:p>
            <a:pPr lvl="1" eaLnBrk="1" hangingPunct="1"/>
            <a:r>
              <a:rPr lang="en-US" altLang="zh-CN"/>
              <a:t>interaction with the file manager </a:t>
            </a:r>
          </a:p>
          <a:p>
            <a:pPr lvl="1" eaLnBrk="1" hangingPunct="1"/>
            <a:r>
              <a:rPr lang="en-US" altLang="zh-CN"/>
              <a:t>efficient storing, retrieving and updating of data</a:t>
            </a:r>
          </a:p>
        </p:txBody>
      </p:sp>
    </p:spTree>
    <p:extLst>
      <p:ext uri="{BB962C8B-B14F-4D97-AF65-F5344CB8AC3E}">
        <p14:creationId xmlns:p14="http://schemas.microsoft.com/office/powerpoint/2010/main" val="23800651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3">
            <a:extLst>
              <a:ext uri="{FF2B5EF4-FFF2-40B4-BE49-F238E27FC236}">
                <a16:creationId xmlns:a16="http://schemas.microsoft.com/office/drawing/2014/main" id="{BF8147BD-21AB-43F8-AE06-556191BC2C47}"/>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CA2D235E-2471-48AD-8DA6-C87C1D83D561}"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56</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73731" name="Rectangle 2">
            <a:extLst>
              <a:ext uri="{FF2B5EF4-FFF2-40B4-BE49-F238E27FC236}">
                <a16:creationId xmlns:a16="http://schemas.microsoft.com/office/drawing/2014/main" id="{9F834779-94B0-49C9-8F2E-B94A9B3B2101}"/>
              </a:ext>
            </a:extLst>
          </p:cNvPr>
          <p:cNvSpPr>
            <a:spLocks noGrp="1" noChangeArrowheads="1"/>
          </p:cNvSpPr>
          <p:nvPr>
            <p:ph type="title"/>
          </p:nvPr>
        </p:nvSpPr>
        <p:spPr/>
        <p:txBody>
          <a:bodyPr/>
          <a:lstStyle/>
          <a:p>
            <a:pPr eaLnBrk="1" hangingPunct="1"/>
            <a:r>
              <a:rPr lang="zh-CN" altLang="en-US"/>
              <a:t>查询处理器</a:t>
            </a:r>
            <a:endParaRPr lang="en-US" altLang="zh-CN"/>
          </a:p>
        </p:txBody>
      </p:sp>
      <p:sp>
        <p:nvSpPr>
          <p:cNvPr id="73732" name="Rectangle 3">
            <a:extLst>
              <a:ext uri="{FF2B5EF4-FFF2-40B4-BE49-F238E27FC236}">
                <a16:creationId xmlns:a16="http://schemas.microsoft.com/office/drawing/2014/main" id="{3815A7DA-9C9E-4CB1-9089-6CFF90CAF009}"/>
              </a:ext>
            </a:extLst>
          </p:cNvPr>
          <p:cNvSpPr>
            <a:spLocks noGrp="1" noChangeArrowheads="1"/>
          </p:cNvSpPr>
          <p:nvPr>
            <p:ph type="body" idx="1"/>
          </p:nvPr>
        </p:nvSpPr>
        <p:spPr>
          <a:xfrm>
            <a:off x="684213" y="1268413"/>
            <a:ext cx="7772400" cy="5589587"/>
          </a:xfrm>
        </p:spPr>
        <p:txBody>
          <a:bodyPr/>
          <a:lstStyle/>
          <a:p>
            <a:pPr eaLnBrk="1" hangingPunct="1"/>
            <a:r>
              <a:rPr lang="en-US" altLang="zh-CN"/>
              <a:t>DDL interpreter</a:t>
            </a:r>
          </a:p>
          <a:p>
            <a:pPr lvl="1" eaLnBrk="1" hangingPunct="1"/>
            <a:r>
              <a:rPr lang="en-US" altLang="zh-CN"/>
              <a:t>Interprets DDL statement</a:t>
            </a:r>
          </a:p>
          <a:p>
            <a:pPr lvl="1" eaLnBrk="1" hangingPunct="1"/>
            <a:r>
              <a:rPr lang="en-US" altLang="zh-CN"/>
              <a:t>Record the definitions in data dictionary</a:t>
            </a:r>
          </a:p>
          <a:p>
            <a:pPr eaLnBrk="1" hangingPunct="1"/>
            <a:r>
              <a:rPr lang="en-US" altLang="zh-CN"/>
              <a:t>DML compiler</a:t>
            </a:r>
          </a:p>
          <a:p>
            <a:pPr lvl="1" eaLnBrk="1" hangingPunct="1"/>
            <a:r>
              <a:rPr lang="en-US" altLang="zh-CN"/>
              <a:t>Generate query plan</a:t>
            </a:r>
          </a:p>
          <a:p>
            <a:pPr lvl="1" eaLnBrk="1" hangingPunct="1"/>
            <a:r>
              <a:rPr lang="en-US" altLang="zh-CN"/>
              <a:t>Query optimization</a:t>
            </a:r>
          </a:p>
          <a:p>
            <a:pPr eaLnBrk="1" hangingPunct="1"/>
            <a:r>
              <a:rPr lang="en-US" altLang="zh-CN"/>
              <a:t>Query evaluation engine</a:t>
            </a:r>
          </a:p>
          <a:p>
            <a:pPr lvl="1" eaLnBrk="1" hangingPunct="1"/>
            <a:r>
              <a:rPr lang="en-US" altLang="zh-CN"/>
              <a:t>Execute query plan</a:t>
            </a:r>
          </a:p>
        </p:txBody>
      </p:sp>
    </p:spTree>
    <p:extLst>
      <p:ext uri="{BB962C8B-B14F-4D97-AF65-F5344CB8AC3E}">
        <p14:creationId xmlns:p14="http://schemas.microsoft.com/office/powerpoint/2010/main" val="30629752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3">
            <a:extLst>
              <a:ext uri="{FF2B5EF4-FFF2-40B4-BE49-F238E27FC236}">
                <a16:creationId xmlns:a16="http://schemas.microsoft.com/office/drawing/2014/main" id="{5C2C48B9-04D9-4453-87CC-ADA5CAF10544}"/>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6EDD2300-E981-4312-96D1-2929A4F4727C}"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57</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74755" name="Rectangle 2">
            <a:extLst>
              <a:ext uri="{FF2B5EF4-FFF2-40B4-BE49-F238E27FC236}">
                <a16:creationId xmlns:a16="http://schemas.microsoft.com/office/drawing/2014/main" id="{16B551A3-1F4A-4AEA-8912-3B888C24C452}"/>
              </a:ext>
            </a:extLst>
          </p:cNvPr>
          <p:cNvSpPr>
            <a:spLocks noGrp="1" noChangeArrowheads="1"/>
          </p:cNvSpPr>
          <p:nvPr>
            <p:ph type="title"/>
          </p:nvPr>
        </p:nvSpPr>
        <p:spPr>
          <a:xfrm>
            <a:off x="0" y="115888"/>
            <a:ext cx="9144000" cy="1143000"/>
          </a:xfrm>
        </p:spPr>
        <p:txBody>
          <a:bodyPr/>
          <a:lstStyle/>
          <a:p>
            <a:pPr eaLnBrk="1" hangingPunct="1"/>
            <a:r>
              <a:rPr lang="zh-CN" altLang="en-US"/>
              <a:t>事务</a:t>
            </a:r>
            <a:r>
              <a:rPr lang="en-US" altLang="zh-CN"/>
              <a:t>—</a:t>
            </a:r>
            <a:r>
              <a:rPr lang="zh-CN" altLang="en-US"/>
              <a:t>图灵奖得主</a:t>
            </a:r>
            <a:r>
              <a:rPr lang="en-US" altLang="zh-CN"/>
              <a:t>Jim Gray</a:t>
            </a:r>
            <a:r>
              <a:rPr lang="zh-CN" altLang="en-US"/>
              <a:t>发明</a:t>
            </a:r>
            <a:endParaRPr lang="en-US" altLang="zh-CN"/>
          </a:p>
        </p:txBody>
      </p:sp>
      <p:sp>
        <p:nvSpPr>
          <p:cNvPr id="74756" name="Rectangle 3">
            <a:extLst>
              <a:ext uri="{FF2B5EF4-FFF2-40B4-BE49-F238E27FC236}">
                <a16:creationId xmlns:a16="http://schemas.microsoft.com/office/drawing/2014/main" id="{78485DE6-2F93-40B3-872C-36D49E5F32CC}"/>
              </a:ext>
            </a:extLst>
          </p:cNvPr>
          <p:cNvSpPr>
            <a:spLocks noGrp="1" noChangeArrowheads="1"/>
          </p:cNvSpPr>
          <p:nvPr>
            <p:ph type="body" idx="1"/>
          </p:nvPr>
        </p:nvSpPr>
        <p:spPr>
          <a:xfrm>
            <a:off x="381000" y="1268413"/>
            <a:ext cx="8458200" cy="5589587"/>
          </a:xfrm>
        </p:spPr>
        <p:txBody>
          <a:bodyPr/>
          <a:lstStyle/>
          <a:p>
            <a:pPr eaLnBrk="1" hangingPunct="1"/>
            <a:r>
              <a:rPr lang="en-US" altLang="zh-CN" dirty="0"/>
              <a:t>A </a:t>
            </a:r>
            <a:r>
              <a:rPr lang="en-US" altLang="zh-CN" b="1" i="1" dirty="0">
                <a:solidFill>
                  <a:srgbClr val="0000FF"/>
                </a:solidFill>
              </a:rPr>
              <a:t>transaction</a:t>
            </a:r>
            <a:r>
              <a:rPr lang="en-US" altLang="zh-CN" dirty="0"/>
              <a:t> is a collection of operations that performs a single logical function in a database application</a:t>
            </a:r>
          </a:p>
          <a:p>
            <a:pPr eaLnBrk="1" hangingPunct="1"/>
            <a:endParaRPr lang="en-US" altLang="zh-CN" dirty="0"/>
          </a:p>
          <a:p>
            <a:pPr eaLnBrk="1" hangingPunct="1"/>
            <a:r>
              <a:rPr lang="en-US" altLang="zh-CN" dirty="0"/>
              <a:t>ACID features</a:t>
            </a:r>
          </a:p>
          <a:p>
            <a:pPr lvl="1" eaLnBrk="1" hangingPunct="1"/>
            <a:r>
              <a:rPr lang="en-US" altLang="zh-CN" dirty="0"/>
              <a:t>Atomicity	</a:t>
            </a:r>
            <a:r>
              <a:rPr lang="zh-CN" altLang="en-US" dirty="0"/>
              <a:t>原子性</a:t>
            </a:r>
          </a:p>
          <a:p>
            <a:pPr lvl="1" eaLnBrk="1" hangingPunct="1"/>
            <a:r>
              <a:rPr lang="en-US" altLang="zh-CN" dirty="0"/>
              <a:t>Consistency	</a:t>
            </a:r>
            <a:r>
              <a:rPr lang="zh-CN" altLang="en-US" dirty="0"/>
              <a:t>一致性</a:t>
            </a:r>
          </a:p>
          <a:p>
            <a:pPr lvl="1" eaLnBrk="1" hangingPunct="1"/>
            <a:r>
              <a:rPr lang="en-US" altLang="zh-CN" dirty="0"/>
              <a:t>Isolation	</a:t>
            </a:r>
            <a:r>
              <a:rPr lang="zh-CN" altLang="en-US" dirty="0"/>
              <a:t>隔离性</a:t>
            </a:r>
          </a:p>
          <a:p>
            <a:pPr lvl="1" eaLnBrk="1" hangingPunct="1"/>
            <a:r>
              <a:rPr lang="en-US" altLang="zh-CN" dirty="0"/>
              <a:t>Durability	</a:t>
            </a:r>
            <a:r>
              <a:rPr lang="zh-CN" altLang="en-US" dirty="0"/>
              <a:t>持久性</a:t>
            </a:r>
          </a:p>
          <a:p>
            <a:pPr eaLnBrk="1" hangingPunct="1"/>
            <a:endParaRPr lang="en-US" altLang="zh-CN" dirty="0"/>
          </a:p>
        </p:txBody>
      </p:sp>
      <p:pic>
        <p:nvPicPr>
          <p:cNvPr id="74757" name="Picture 4">
            <a:extLst>
              <a:ext uri="{FF2B5EF4-FFF2-40B4-BE49-F238E27FC236}">
                <a16:creationId xmlns:a16="http://schemas.microsoft.com/office/drawing/2014/main" id="{E9F0D1D5-4ADB-43A5-9893-0A92F7477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588" y="3141663"/>
            <a:ext cx="155257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9BD7E533-4998-47CF-A9F9-85F3F2C62DBD}"/>
              </a:ext>
            </a:extLst>
          </p:cNvPr>
          <p:cNvSpPr txBox="1"/>
          <p:nvPr/>
        </p:nvSpPr>
        <p:spPr>
          <a:xfrm>
            <a:off x="6876395" y="6057876"/>
            <a:ext cx="1408768" cy="646331"/>
          </a:xfrm>
          <a:prstGeom prst="rect">
            <a:avLst/>
          </a:prstGeom>
          <a:noFill/>
        </p:spPr>
        <p:txBody>
          <a:bodyPr wrap="square" rtlCol="0">
            <a:spAutoFit/>
          </a:bodyPr>
          <a:lstStyle/>
          <a:p>
            <a:r>
              <a:rPr lang="en-US" altLang="zh-CN" b="1" dirty="0">
                <a:solidFill>
                  <a:srgbClr val="FF0000"/>
                </a:solidFill>
              </a:rPr>
              <a:t>1998</a:t>
            </a:r>
            <a:r>
              <a:rPr lang="zh-CN" altLang="en-US" b="1" dirty="0">
                <a:solidFill>
                  <a:srgbClr val="FF0000"/>
                </a:solidFill>
              </a:rPr>
              <a:t>年获得</a:t>
            </a:r>
            <a:r>
              <a:rPr lang="en-US" altLang="zh-CN" b="1" dirty="0">
                <a:solidFill>
                  <a:srgbClr val="FF0000"/>
                </a:solidFill>
              </a:rPr>
              <a:t>ACM</a:t>
            </a:r>
            <a:r>
              <a:rPr lang="zh-CN" altLang="en-US" b="1" dirty="0">
                <a:solidFill>
                  <a:srgbClr val="FF0000"/>
                </a:solidFill>
              </a:rPr>
              <a:t>图灵奖</a:t>
            </a:r>
          </a:p>
        </p:txBody>
      </p:sp>
    </p:spTree>
    <p:extLst>
      <p:ext uri="{BB962C8B-B14F-4D97-AF65-F5344CB8AC3E}">
        <p14:creationId xmlns:p14="http://schemas.microsoft.com/office/powerpoint/2010/main" val="14348253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3">
            <a:extLst>
              <a:ext uri="{FF2B5EF4-FFF2-40B4-BE49-F238E27FC236}">
                <a16:creationId xmlns:a16="http://schemas.microsoft.com/office/drawing/2014/main" id="{2F7D29C5-EE2F-4DDC-83F6-7BD3E493DC98}"/>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1805D145-E69B-42B6-960A-A6FA8C0C4806}"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58</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75779" name="Rectangle 2">
            <a:extLst>
              <a:ext uri="{FF2B5EF4-FFF2-40B4-BE49-F238E27FC236}">
                <a16:creationId xmlns:a16="http://schemas.microsoft.com/office/drawing/2014/main" id="{65455E9F-B209-4E66-99E4-22FA1A2AEB0A}"/>
              </a:ext>
            </a:extLst>
          </p:cNvPr>
          <p:cNvSpPr>
            <a:spLocks noGrp="1" noChangeArrowheads="1"/>
          </p:cNvSpPr>
          <p:nvPr>
            <p:ph type="title"/>
          </p:nvPr>
        </p:nvSpPr>
        <p:spPr>
          <a:xfrm>
            <a:off x="0" y="115888"/>
            <a:ext cx="9144000" cy="1143000"/>
          </a:xfrm>
        </p:spPr>
        <p:txBody>
          <a:bodyPr/>
          <a:lstStyle/>
          <a:p>
            <a:pPr eaLnBrk="1" hangingPunct="1"/>
            <a:r>
              <a:rPr lang="zh-CN" altLang="en-US"/>
              <a:t>早期的关系数据库系统</a:t>
            </a:r>
            <a:endParaRPr lang="en-US" altLang="zh-CN"/>
          </a:p>
        </p:txBody>
      </p:sp>
      <p:sp>
        <p:nvSpPr>
          <p:cNvPr id="69636" name="Rectangle 3">
            <a:extLst>
              <a:ext uri="{FF2B5EF4-FFF2-40B4-BE49-F238E27FC236}">
                <a16:creationId xmlns:a16="http://schemas.microsoft.com/office/drawing/2014/main" id="{0626092C-079D-4807-8053-2C4DA011AB1D}"/>
              </a:ext>
            </a:extLst>
          </p:cNvPr>
          <p:cNvSpPr>
            <a:spLocks noGrp="1" noChangeArrowheads="1"/>
          </p:cNvSpPr>
          <p:nvPr>
            <p:ph type="body" idx="1"/>
          </p:nvPr>
        </p:nvSpPr>
        <p:spPr>
          <a:xfrm>
            <a:off x="381000" y="1268413"/>
            <a:ext cx="8458200" cy="5589587"/>
          </a:xfrm>
        </p:spPr>
        <p:txBody>
          <a:bodyPr/>
          <a:lstStyle/>
          <a:p>
            <a:pPr>
              <a:defRPr/>
            </a:pPr>
            <a:r>
              <a:rPr lang="en-US" altLang="zh-CN" dirty="0"/>
              <a:t>Ingres (database)</a:t>
            </a:r>
          </a:p>
          <a:p>
            <a:pPr marL="0" indent="0" eaLnBrk="1" hangingPunct="1">
              <a:buFontTx/>
              <a:buNone/>
              <a:defRPr/>
            </a:pPr>
            <a:endParaRPr lang="en-US" altLang="zh-CN" sz="2800" dirty="0"/>
          </a:p>
          <a:p>
            <a:pPr marL="0" indent="0" eaLnBrk="1" hangingPunct="1">
              <a:buFontTx/>
              <a:buNone/>
              <a:defRPr/>
            </a:pPr>
            <a:endParaRPr lang="en-US" altLang="zh-CN" sz="2800" dirty="0"/>
          </a:p>
          <a:p>
            <a:pPr marL="0" indent="0" eaLnBrk="1" hangingPunct="1">
              <a:buFontTx/>
              <a:buNone/>
              <a:defRPr/>
            </a:pPr>
            <a:endParaRPr lang="en-US" altLang="zh-CN" sz="2800" dirty="0"/>
          </a:p>
          <a:p>
            <a:pPr eaLnBrk="1" hangingPunct="1">
              <a:defRPr/>
            </a:pPr>
            <a:r>
              <a:rPr lang="en-US" altLang="zh-CN" dirty="0"/>
              <a:t>IBM System R</a:t>
            </a:r>
          </a:p>
        </p:txBody>
      </p:sp>
      <p:pic>
        <p:nvPicPr>
          <p:cNvPr id="75781" name="图片 56">
            <a:extLst>
              <a:ext uri="{FF2B5EF4-FFF2-40B4-BE49-F238E27FC236}">
                <a16:creationId xmlns:a16="http://schemas.microsoft.com/office/drawing/2014/main" id="{7E4CD8CD-CAF8-4727-88FD-AB90D949A361}"/>
              </a:ext>
            </a:extLst>
          </p:cNvPr>
          <p:cNvPicPr>
            <a:picLocks noChangeAspect="1"/>
          </p:cNvPicPr>
          <p:nvPr/>
        </p:nvPicPr>
        <p:blipFill>
          <a:blip r:embed="rId2">
            <a:extLst>
              <a:ext uri="{28A0092B-C50C-407E-A947-70E740481C1C}">
                <a14:useLocalDpi xmlns:a14="http://schemas.microsoft.com/office/drawing/2010/main" val="0"/>
              </a:ext>
            </a:extLst>
          </a:blip>
          <a:srcRect l="28345" t="4375" r="25587" b="8522"/>
          <a:stretch>
            <a:fillRect/>
          </a:stretch>
        </p:blipFill>
        <p:spPr bwMode="auto">
          <a:xfrm>
            <a:off x="6999289" y="1295400"/>
            <a:ext cx="1763712"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2" name="矩形 1">
            <a:extLst>
              <a:ext uri="{FF2B5EF4-FFF2-40B4-BE49-F238E27FC236}">
                <a16:creationId xmlns:a16="http://schemas.microsoft.com/office/drawing/2014/main" id="{57D96D15-9217-466F-8F44-62ACAA5AD314}"/>
              </a:ext>
            </a:extLst>
          </p:cNvPr>
          <p:cNvSpPr>
            <a:spLocks noChangeArrowheads="1"/>
          </p:cNvSpPr>
          <p:nvPr/>
        </p:nvSpPr>
        <p:spPr bwMode="auto">
          <a:xfrm>
            <a:off x="457200" y="1981200"/>
            <a:ext cx="598646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2000">
                <a:solidFill>
                  <a:schemeClr val="tx1"/>
                </a:solidFill>
              </a:rPr>
              <a:t>In 1973</a:t>
            </a:r>
            <a:r>
              <a:rPr lang="zh-CN" altLang="en-US" sz="2000">
                <a:solidFill>
                  <a:schemeClr val="tx1"/>
                </a:solidFill>
              </a:rPr>
              <a:t>，</a:t>
            </a:r>
            <a:r>
              <a:rPr lang="en-US" altLang="zh-CN" sz="2000">
                <a:solidFill>
                  <a:schemeClr val="tx1"/>
                </a:solidFill>
              </a:rPr>
              <a:t>two scientists at Berkeley, Michael Stonebraker and Eugene Wong, became interested in the concept after reading the papers, and started a relational database research project of their own.</a:t>
            </a:r>
          </a:p>
        </p:txBody>
      </p:sp>
      <p:sp>
        <p:nvSpPr>
          <p:cNvPr id="75783" name="矩形 2">
            <a:extLst>
              <a:ext uri="{FF2B5EF4-FFF2-40B4-BE49-F238E27FC236}">
                <a16:creationId xmlns:a16="http://schemas.microsoft.com/office/drawing/2014/main" id="{3ABA605D-AB25-4A06-B1B5-7531395A05D5}"/>
              </a:ext>
            </a:extLst>
          </p:cNvPr>
          <p:cNvSpPr>
            <a:spLocks noChangeArrowheads="1"/>
          </p:cNvSpPr>
          <p:nvPr/>
        </p:nvSpPr>
        <p:spPr bwMode="auto">
          <a:xfrm>
            <a:off x="444500" y="4019550"/>
            <a:ext cx="596582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en-US" altLang="zh-CN" sz="2000">
                <a:solidFill>
                  <a:schemeClr val="tx1"/>
                </a:solidFill>
              </a:rPr>
              <a:t>is a database system built as a research project at IBM‘s San Jose Research Laboratory beginning in 1974. System R was a seminal project: it was the first implementation of </a:t>
            </a:r>
            <a:r>
              <a:rPr lang="en-US" altLang="zh-CN" sz="2000">
                <a:solidFill>
                  <a:schemeClr val="tx1"/>
                </a:solidFill>
                <a:hlinkClick r:id="rId3" tooltip="SQL"/>
              </a:rPr>
              <a:t>SQL</a:t>
            </a:r>
            <a:r>
              <a:rPr lang="en-US" altLang="zh-CN" sz="2000">
                <a:solidFill>
                  <a:schemeClr val="tx1"/>
                </a:solidFill>
              </a:rPr>
              <a:t>, which has since become the standard relational data query language.</a:t>
            </a:r>
          </a:p>
        </p:txBody>
      </p:sp>
      <p:pic>
        <p:nvPicPr>
          <p:cNvPr id="75784" name="图片 3">
            <a:extLst>
              <a:ext uri="{FF2B5EF4-FFF2-40B4-BE49-F238E27FC236}">
                <a16:creationId xmlns:a16="http://schemas.microsoft.com/office/drawing/2014/main" id="{5CA01899-DADA-489D-9019-50B498E299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9587" y="4169929"/>
            <a:ext cx="1636063" cy="199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文本框 4">
            <a:extLst>
              <a:ext uri="{FF2B5EF4-FFF2-40B4-BE49-F238E27FC236}">
                <a16:creationId xmlns:a16="http://schemas.microsoft.com/office/drawing/2014/main" id="{5ACC82F9-22AD-4F37-8BAB-60D44E6BABE7}"/>
              </a:ext>
            </a:extLst>
          </p:cNvPr>
          <p:cNvSpPr txBox="1">
            <a:spLocks noChangeArrowheads="1"/>
          </p:cNvSpPr>
          <p:nvPr/>
        </p:nvSpPr>
        <p:spPr bwMode="auto">
          <a:xfrm>
            <a:off x="6780213" y="5876925"/>
            <a:ext cx="24939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n-US" altLang="zh-CN" sz="1800">
                <a:solidFill>
                  <a:schemeClr val="bg1"/>
                </a:solidFill>
              </a:rPr>
              <a:t>C. Mohan </a:t>
            </a:r>
          </a:p>
          <a:p>
            <a:pPr>
              <a:spcBef>
                <a:spcPct val="0"/>
              </a:spcBef>
              <a:buFontTx/>
              <a:buNone/>
            </a:pPr>
            <a:r>
              <a:rPr lang="zh-CN" altLang="en-US" sz="1800">
                <a:solidFill>
                  <a:schemeClr val="tx1"/>
                </a:solidFill>
              </a:rPr>
              <a:t>美国工程院院士、</a:t>
            </a:r>
            <a:endParaRPr lang="en-US" altLang="zh-CN" sz="1800">
              <a:solidFill>
                <a:schemeClr val="tx1"/>
              </a:solidFill>
            </a:endParaRPr>
          </a:p>
          <a:p>
            <a:pPr>
              <a:spcBef>
                <a:spcPct val="0"/>
              </a:spcBef>
              <a:buFontTx/>
              <a:buNone/>
            </a:pPr>
            <a:r>
              <a:rPr lang="zh-CN" altLang="en-US" sz="1800">
                <a:solidFill>
                  <a:schemeClr val="tx1"/>
                </a:solidFill>
              </a:rPr>
              <a:t>清华大学杰出访问教授</a:t>
            </a:r>
          </a:p>
        </p:txBody>
      </p:sp>
      <p:sp>
        <p:nvSpPr>
          <p:cNvPr id="75786" name="矩形 6">
            <a:extLst>
              <a:ext uri="{FF2B5EF4-FFF2-40B4-BE49-F238E27FC236}">
                <a16:creationId xmlns:a16="http://schemas.microsoft.com/office/drawing/2014/main" id="{906C1096-ADB0-4102-A928-88982CC75ACC}"/>
              </a:ext>
            </a:extLst>
          </p:cNvPr>
          <p:cNvSpPr>
            <a:spLocks noChangeArrowheads="1"/>
          </p:cNvSpPr>
          <p:nvPr/>
        </p:nvSpPr>
        <p:spPr bwMode="auto">
          <a:xfrm>
            <a:off x="6892925" y="3141663"/>
            <a:ext cx="1826141"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n-US" altLang="zh-CN" sz="1400" dirty="0">
                <a:solidFill>
                  <a:schemeClr val="bg1"/>
                </a:solidFill>
              </a:rPr>
              <a:t>Michael </a:t>
            </a:r>
            <a:r>
              <a:rPr lang="en-US" altLang="zh-CN" sz="1400" dirty="0" err="1">
                <a:solidFill>
                  <a:schemeClr val="bg1"/>
                </a:solidFill>
              </a:rPr>
              <a:t>Stonebraker</a:t>
            </a:r>
            <a:endParaRPr lang="en-US" altLang="zh-CN" sz="1400" dirty="0">
              <a:solidFill>
                <a:schemeClr val="bg1"/>
              </a:solidFill>
            </a:endParaRPr>
          </a:p>
          <a:p>
            <a:pPr>
              <a:spcBef>
                <a:spcPct val="0"/>
              </a:spcBef>
              <a:buNone/>
            </a:pPr>
            <a:r>
              <a:rPr lang="en-US" altLang="zh-CN" sz="1800" b="1" dirty="0">
                <a:solidFill>
                  <a:srgbClr val="FF0000"/>
                </a:solidFill>
              </a:rPr>
              <a:t>2014</a:t>
            </a:r>
            <a:r>
              <a:rPr lang="zh-CN" altLang="en-US" sz="1800" b="1" dirty="0">
                <a:solidFill>
                  <a:srgbClr val="FF0000"/>
                </a:solidFill>
              </a:rPr>
              <a:t>年获得</a:t>
            </a:r>
            <a:endParaRPr lang="en-US" altLang="zh-CN" sz="1800" b="1" dirty="0">
              <a:solidFill>
                <a:srgbClr val="FF0000"/>
              </a:solidFill>
            </a:endParaRPr>
          </a:p>
          <a:p>
            <a:pPr>
              <a:spcBef>
                <a:spcPct val="0"/>
              </a:spcBef>
              <a:buNone/>
            </a:pPr>
            <a:r>
              <a:rPr lang="en-US" altLang="zh-CN" sz="1800" b="1" dirty="0">
                <a:solidFill>
                  <a:srgbClr val="FF0000"/>
                </a:solidFill>
              </a:rPr>
              <a:t>ACM</a:t>
            </a:r>
            <a:r>
              <a:rPr lang="zh-CN" altLang="en-US" sz="1800" b="1" dirty="0">
                <a:solidFill>
                  <a:srgbClr val="FF0000"/>
                </a:solidFill>
              </a:rPr>
              <a:t>图灵奖</a:t>
            </a:r>
          </a:p>
          <a:p>
            <a:pPr>
              <a:spcBef>
                <a:spcPct val="0"/>
              </a:spcBef>
              <a:buFontTx/>
              <a:buNone/>
            </a:pPr>
            <a:endParaRPr lang="zh-CN" altLang="en-US" sz="1800" dirty="0">
              <a:solidFill>
                <a:schemeClr val="tx1"/>
              </a:solidFill>
            </a:endParaRPr>
          </a:p>
        </p:txBody>
      </p:sp>
    </p:spTree>
    <p:extLst>
      <p:ext uri="{BB962C8B-B14F-4D97-AF65-F5344CB8AC3E}">
        <p14:creationId xmlns:p14="http://schemas.microsoft.com/office/powerpoint/2010/main" val="41117039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3">
            <a:extLst>
              <a:ext uri="{FF2B5EF4-FFF2-40B4-BE49-F238E27FC236}">
                <a16:creationId xmlns:a16="http://schemas.microsoft.com/office/drawing/2014/main" id="{DDF2EEAA-CEEE-4FB2-AD79-3C1804F538A2}"/>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B2ABF73A-A8CE-448B-AF31-693A1F7B2C8A}"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59</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59395" name="Rectangle 2">
            <a:extLst>
              <a:ext uri="{FF2B5EF4-FFF2-40B4-BE49-F238E27FC236}">
                <a16:creationId xmlns:a16="http://schemas.microsoft.com/office/drawing/2014/main" id="{DDF1A604-C766-4079-8576-8D1A2ECC333F}"/>
              </a:ext>
            </a:extLst>
          </p:cNvPr>
          <p:cNvSpPr>
            <a:spLocks noGrp="1" noChangeArrowheads="1"/>
          </p:cNvSpPr>
          <p:nvPr>
            <p:ph type="title"/>
          </p:nvPr>
        </p:nvSpPr>
        <p:spPr/>
        <p:txBody>
          <a:bodyPr/>
          <a:lstStyle/>
          <a:p>
            <a:pPr eaLnBrk="1" hangingPunct="1"/>
            <a:r>
              <a:rPr lang="en-US" altLang="zh-CN"/>
              <a:t>Main Contents</a:t>
            </a:r>
          </a:p>
        </p:txBody>
      </p:sp>
      <p:sp>
        <p:nvSpPr>
          <p:cNvPr id="59396" name="Rectangle 3">
            <a:extLst>
              <a:ext uri="{FF2B5EF4-FFF2-40B4-BE49-F238E27FC236}">
                <a16:creationId xmlns:a16="http://schemas.microsoft.com/office/drawing/2014/main" id="{6FB47CA1-E7B8-40B1-9A65-9C37594AF70E}"/>
              </a:ext>
            </a:extLst>
          </p:cNvPr>
          <p:cNvSpPr>
            <a:spLocks noGrp="1" noChangeArrowheads="1"/>
          </p:cNvSpPr>
          <p:nvPr>
            <p:ph type="body" idx="1"/>
          </p:nvPr>
        </p:nvSpPr>
        <p:spPr>
          <a:xfrm>
            <a:off x="827088" y="1323975"/>
            <a:ext cx="7921625" cy="5534025"/>
          </a:xfrm>
        </p:spPr>
        <p:txBody>
          <a:bodyPr/>
          <a:lstStyle/>
          <a:p>
            <a:pPr marL="609600" indent="-609600" eaLnBrk="1" hangingPunct="1">
              <a:buClr>
                <a:schemeClr val="tx1"/>
              </a:buClr>
              <a:buFont typeface="Wingdings" panose="05000000000000000000" pitchFamily="2" charset="2"/>
              <a:buAutoNum type="arabicPeriod"/>
            </a:pPr>
            <a:r>
              <a:rPr lang="zh-CN" altLang="en-US" dirty="0"/>
              <a:t>基本概念</a:t>
            </a:r>
            <a:endParaRPr lang="en-US" altLang="zh-CN" dirty="0"/>
          </a:p>
          <a:p>
            <a:pPr marL="609600" indent="-609600" eaLnBrk="1" hangingPunct="1">
              <a:buClr>
                <a:schemeClr val="tx1"/>
              </a:buClr>
              <a:buFont typeface="Wingdings" panose="05000000000000000000" pitchFamily="2" charset="2"/>
              <a:buAutoNum type="arabicPeriod"/>
            </a:pPr>
            <a:r>
              <a:rPr lang="zh-CN" altLang="en-US" dirty="0"/>
              <a:t>为什么要学数据库</a:t>
            </a:r>
            <a:r>
              <a:rPr lang="en-US" altLang="zh-CN" dirty="0"/>
              <a:t>?</a:t>
            </a:r>
          </a:p>
          <a:p>
            <a:pPr marL="609600" indent="-609600" eaLnBrk="1" hangingPunct="1">
              <a:buClr>
                <a:schemeClr val="tx1"/>
              </a:buClr>
              <a:buFont typeface="Wingdings" panose="05000000000000000000" pitchFamily="2" charset="2"/>
              <a:buAutoNum type="arabicPeriod"/>
            </a:pPr>
            <a:r>
              <a:rPr lang="zh-CN" altLang="en-US" dirty="0"/>
              <a:t>三层抽象与数据模型</a:t>
            </a:r>
            <a:endParaRPr lang="en-US" altLang="zh-CN" dirty="0"/>
          </a:p>
          <a:p>
            <a:pPr marL="609600" indent="-609600" eaLnBrk="1" hangingPunct="1">
              <a:buClr>
                <a:schemeClr val="tx1"/>
              </a:buClr>
              <a:buFont typeface="Wingdings" panose="05000000000000000000" pitchFamily="2" charset="2"/>
              <a:buAutoNum type="arabicPeriod"/>
            </a:pPr>
            <a:r>
              <a:rPr lang="zh-CN" altLang="en-US" dirty="0"/>
              <a:t>数据库语言</a:t>
            </a:r>
            <a:endParaRPr lang="en-US" altLang="zh-CN" dirty="0"/>
          </a:p>
          <a:p>
            <a:pPr marL="609600" indent="-609600" eaLnBrk="1" hangingPunct="1">
              <a:buClr>
                <a:schemeClr val="tx1"/>
              </a:buClr>
              <a:buFont typeface="Wingdings" panose="05000000000000000000" pitchFamily="2" charset="2"/>
              <a:buAutoNum type="arabicPeriod"/>
            </a:pPr>
            <a:r>
              <a:rPr lang="zh-CN" altLang="en-US" dirty="0"/>
              <a:t>数据库管理系统架构</a:t>
            </a:r>
            <a:endParaRPr lang="en-US" altLang="zh-CN" dirty="0"/>
          </a:p>
          <a:p>
            <a:pPr marL="609600" indent="-609600" eaLnBrk="1" hangingPunct="1">
              <a:buClr>
                <a:schemeClr val="tx1"/>
              </a:buClr>
              <a:buFont typeface="Wingdings" panose="05000000000000000000" pitchFamily="2" charset="2"/>
              <a:buAutoNum type="arabicPeriod"/>
            </a:pPr>
            <a:r>
              <a:rPr lang="zh-CN" altLang="en-US" b="1" dirty="0"/>
              <a:t>数据库用户角色及其职责</a:t>
            </a:r>
            <a:endParaRPr lang="en-US" altLang="zh-CN" b="1" dirty="0"/>
          </a:p>
          <a:p>
            <a:pPr marL="609600" indent="-609600" eaLnBrk="1" hangingPunct="1">
              <a:buClr>
                <a:schemeClr val="tx1"/>
              </a:buClr>
              <a:buFont typeface="Wingdings" panose="05000000000000000000" pitchFamily="2" charset="2"/>
              <a:buAutoNum type="arabicPeriod"/>
            </a:pPr>
            <a:r>
              <a:rPr lang="zh-CN" altLang="en-US" dirty="0"/>
              <a:t>结语</a:t>
            </a:r>
            <a:endParaRPr lang="en-US" altLang="zh-C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2F54EA03-3568-43DD-ACAC-069D25AA3F59}"/>
              </a:ext>
            </a:extLst>
          </p:cNvPr>
          <p:cNvSpPr>
            <a:spLocks noGrp="1" noChangeArrowheads="1"/>
          </p:cNvSpPr>
          <p:nvPr>
            <p:ph type="title"/>
          </p:nvPr>
        </p:nvSpPr>
        <p:spPr>
          <a:xfrm>
            <a:off x="628650" y="60325"/>
            <a:ext cx="7886700" cy="927100"/>
          </a:xfrm>
        </p:spPr>
        <p:txBody>
          <a:bodyPr/>
          <a:lstStyle/>
          <a:p>
            <a:r>
              <a:rPr lang="zh-CN" altLang="en-US"/>
              <a:t>预备知识</a:t>
            </a:r>
            <a:r>
              <a:rPr lang="en-US" altLang="zh-CN"/>
              <a:t> - Prerequisite</a:t>
            </a:r>
            <a:endParaRPr lang="zh-CN" altLang="en-US"/>
          </a:p>
        </p:txBody>
      </p:sp>
      <p:graphicFrame>
        <p:nvGraphicFramePr>
          <p:cNvPr id="4" name="表格 3">
            <a:extLst>
              <a:ext uri="{FF2B5EF4-FFF2-40B4-BE49-F238E27FC236}">
                <a16:creationId xmlns:a16="http://schemas.microsoft.com/office/drawing/2014/main" id="{695DD8AE-2156-4B87-9D4D-D164167815A8}"/>
              </a:ext>
            </a:extLst>
          </p:cNvPr>
          <p:cNvGraphicFramePr>
            <a:graphicFrameLocks noGrp="1"/>
          </p:cNvGraphicFramePr>
          <p:nvPr/>
        </p:nvGraphicFramePr>
        <p:xfrm>
          <a:off x="274638" y="1231900"/>
          <a:ext cx="8640762" cy="5411980"/>
        </p:xfrm>
        <a:graphic>
          <a:graphicData uri="http://schemas.openxmlformats.org/drawingml/2006/table">
            <a:tbl>
              <a:tblPr firstRow="1" bandRow="1">
                <a:tableStyleId>{5C22544A-7EE6-4342-B048-85BDC9FD1C3A}</a:tableStyleId>
              </a:tblPr>
              <a:tblGrid>
                <a:gridCol w="1583462">
                  <a:extLst>
                    <a:ext uri="{9D8B030D-6E8A-4147-A177-3AD203B41FA5}">
                      <a16:colId xmlns:a16="http://schemas.microsoft.com/office/drawing/2014/main" val="947169166"/>
                    </a:ext>
                  </a:extLst>
                </a:gridCol>
                <a:gridCol w="4397414">
                  <a:extLst>
                    <a:ext uri="{9D8B030D-6E8A-4147-A177-3AD203B41FA5}">
                      <a16:colId xmlns:a16="http://schemas.microsoft.com/office/drawing/2014/main" val="1124720895"/>
                    </a:ext>
                  </a:extLst>
                </a:gridCol>
                <a:gridCol w="2659886">
                  <a:extLst>
                    <a:ext uri="{9D8B030D-6E8A-4147-A177-3AD203B41FA5}">
                      <a16:colId xmlns:a16="http://schemas.microsoft.com/office/drawing/2014/main" val="1449759424"/>
                    </a:ext>
                  </a:extLst>
                </a:gridCol>
              </a:tblGrid>
              <a:tr h="657120">
                <a:tc>
                  <a:txBody>
                    <a:bodyPr/>
                    <a:lstStyle/>
                    <a:p>
                      <a:r>
                        <a:rPr lang="zh-CN" altLang="en-US" sz="1800" dirty="0"/>
                        <a:t>内容</a:t>
                      </a:r>
                    </a:p>
                  </a:txBody>
                  <a:tcPr marL="91437" marR="91437" marT="45710" marB="45710"/>
                </a:tc>
                <a:tc>
                  <a:txBody>
                    <a:bodyPr/>
                    <a:lstStyle/>
                    <a:p>
                      <a:r>
                        <a:rPr lang="zh-CN" altLang="en-US" sz="1800" dirty="0"/>
                        <a:t>先修课知识点</a:t>
                      </a:r>
                    </a:p>
                  </a:txBody>
                  <a:tcPr marL="91437" marR="91437" marT="45710" marB="45710"/>
                </a:tc>
                <a:tc>
                  <a:txBody>
                    <a:bodyPr/>
                    <a:lstStyle/>
                    <a:p>
                      <a:r>
                        <a:rPr lang="zh-CN" altLang="en-US" sz="1800" dirty="0"/>
                        <a:t>先修课信息</a:t>
                      </a:r>
                    </a:p>
                  </a:txBody>
                  <a:tcPr marL="91437" marR="91437" marT="45710" marB="45710"/>
                </a:tc>
                <a:extLst>
                  <a:ext uri="{0D108BD9-81ED-4DB2-BD59-A6C34878D82A}">
                    <a16:rowId xmlns:a16="http://schemas.microsoft.com/office/drawing/2014/main" val="3979470630"/>
                  </a:ext>
                </a:extLst>
              </a:tr>
              <a:tr h="47546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a typeface="ＭＳ Ｐゴシック" panose="020B0600070205080204" pitchFamily="34" charset="-128"/>
                        </a:rPr>
                        <a:t>数据库实现</a:t>
                      </a:r>
                      <a:endParaRPr lang="en-US" altLang="zh-CN" sz="1800" dirty="0">
                        <a:ea typeface="ＭＳ Ｐゴシック" panose="020B0600070205080204" pitchFamily="34" charset="-128"/>
                      </a:endParaRPr>
                    </a:p>
                  </a:txBody>
                  <a:tcPr marL="91437" marR="91437" marT="45710" marB="45710"/>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zh-CN" sz="1800" kern="1200" dirty="0">
                          <a:solidFill>
                            <a:schemeClr val="dk1"/>
                          </a:solidFill>
                          <a:effectLst/>
                          <a:latin typeface="+mn-lt"/>
                          <a:ea typeface="+mn-ea"/>
                          <a:cs typeface="+mn-cs"/>
                        </a:rPr>
                        <a:t>掌握编译器的基本概念、原理、技术和工具</a:t>
                      </a:r>
                      <a:endParaRPr lang="en-US" altLang="zh-CN" sz="1800"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1800"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zh-CN" sz="1800" kern="1200" dirty="0">
                          <a:solidFill>
                            <a:schemeClr val="dk1"/>
                          </a:solidFill>
                          <a:effectLst/>
                          <a:latin typeface="+mn-lt"/>
                          <a:ea typeface="+mn-ea"/>
                          <a:cs typeface="+mn-cs"/>
                        </a:rPr>
                        <a:t>存储器体系结构</a:t>
                      </a:r>
                      <a:endParaRPr lang="en-US" altLang="zh-CN" sz="1800"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1800"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1800"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800" kern="1200" dirty="0">
                          <a:solidFill>
                            <a:schemeClr val="dk1"/>
                          </a:solidFill>
                          <a:effectLst/>
                          <a:latin typeface="+mn-lt"/>
                          <a:ea typeface="+mn-ea"/>
                          <a:cs typeface="+mn-cs"/>
                        </a:rPr>
                        <a:t>Socket</a:t>
                      </a:r>
                      <a:r>
                        <a:rPr lang="zh-CN" altLang="zh-CN" sz="1800" kern="1200" dirty="0">
                          <a:solidFill>
                            <a:schemeClr val="dk1"/>
                          </a:solidFill>
                          <a:effectLst/>
                          <a:latin typeface="+mn-lt"/>
                          <a:ea typeface="+mn-ea"/>
                          <a:cs typeface="+mn-cs"/>
                        </a:rPr>
                        <a:t>编程（</a:t>
                      </a:r>
                      <a:r>
                        <a:rPr lang="en-US" altLang="zh-CN" sz="1800" kern="1200" dirty="0">
                          <a:solidFill>
                            <a:schemeClr val="dk1"/>
                          </a:solidFill>
                          <a:effectLst/>
                          <a:latin typeface="+mn-lt"/>
                          <a:ea typeface="+mn-ea"/>
                          <a:cs typeface="+mn-cs"/>
                        </a:rPr>
                        <a:t>TCP</a:t>
                      </a:r>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UDP</a:t>
                      </a:r>
                      <a:r>
                        <a:rPr lang="zh-CN" altLang="zh-CN" sz="1800" kern="1200" dirty="0">
                          <a:solidFill>
                            <a:schemeClr val="dk1"/>
                          </a:solidFill>
                          <a:effectLst/>
                          <a:latin typeface="+mn-lt"/>
                          <a:ea typeface="+mn-ea"/>
                          <a:cs typeface="+mn-cs"/>
                        </a:rPr>
                        <a:t>）</a:t>
                      </a:r>
                      <a:endParaRPr lang="en-US" altLang="zh-CN" sz="1800"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1800"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1800"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zh-CN" sz="1800" kern="1200" dirty="0">
                          <a:solidFill>
                            <a:schemeClr val="dk1"/>
                          </a:solidFill>
                          <a:effectLst/>
                          <a:latin typeface="+mn-lt"/>
                          <a:ea typeface="+mn-ea"/>
                          <a:cs typeface="+mn-cs"/>
                        </a:rPr>
                        <a:t>操作系统的内部结构、工作原理及典型技术的实现</a:t>
                      </a:r>
                      <a:r>
                        <a:rPr lang="zh-CN" altLang="en-US" sz="1800" kern="1200" dirty="0">
                          <a:solidFill>
                            <a:schemeClr val="dk1"/>
                          </a:solidFill>
                          <a:effectLst/>
                          <a:latin typeface="+mn-lt"/>
                          <a:ea typeface="+mn-ea"/>
                          <a:cs typeface="+mn-cs"/>
                        </a:rPr>
                        <a:t>，包括</a:t>
                      </a:r>
                      <a:r>
                        <a:rPr lang="zh-CN" altLang="zh-CN" sz="1800" kern="1200" dirty="0">
                          <a:solidFill>
                            <a:schemeClr val="dk1"/>
                          </a:solidFill>
                          <a:effectLst/>
                          <a:latin typeface="+mn-lt"/>
                          <a:ea typeface="+mn-ea"/>
                          <a:cs typeface="+mn-cs"/>
                        </a:rPr>
                        <a:t>进程管理、</a:t>
                      </a:r>
                      <a:r>
                        <a:rPr lang="zh-CN" altLang="en-US" sz="1800" kern="1200" dirty="0">
                          <a:solidFill>
                            <a:schemeClr val="dk1"/>
                          </a:solidFill>
                          <a:effectLst/>
                          <a:latin typeface="+mn-lt"/>
                          <a:ea typeface="+mn-ea"/>
                          <a:cs typeface="+mn-cs"/>
                        </a:rPr>
                        <a:t>死锁、</a:t>
                      </a:r>
                      <a:r>
                        <a:rPr lang="zh-CN" altLang="zh-CN" sz="1800" kern="1200" dirty="0">
                          <a:solidFill>
                            <a:schemeClr val="dk1"/>
                          </a:solidFill>
                          <a:effectLst/>
                          <a:latin typeface="+mn-lt"/>
                          <a:ea typeface="+mn-ea"/>
                          <a:cs typeface="+mn-cs"/>
                        </a:rPr>
                        <a:t>存储管理、文件系统和操作系统安全</a:t>
                      </a:r>
                      <a:r>
                        <a:rPr lang="zh-CN" altLang="en-US"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Petri</a:t>
                      </a:r>
                      <a:r>
                        <a:rPr lang="zh-CN" altLang="en-US" sz="1800" kern="1200" dirty="0">
                          <a:solidFill>
                            <a:schemeClr val="dk1"/>
                          </a:solidFill>
                          <a:effectLst/>
                          <a:latin typeface="+mn-lt"/>
                          <a:ea typeface="+mn-ea"/>
                          <a:cs typeface="+mn-cs"/>
                        </a:rPr>
                        <a:t>网理论</a:t>
                      </a:r>
                      <a:endParaRPr lang="en-US" altLang="zh-CN" sz="1800"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800" kern="1200" dirty="0">
                          <a:solidFill>
                            <a:schemeClr val="dk1"/>
                          </a:solidFill>
                          <a:effectLst/>
                          <a:latin typeface="+mn-lt"/>
                          <a:ea typeface="+mn-ea"/>
                          <a:cs typeface="+mn-cs"/>
                        </a:rPr>
                        <a:t>B-</a:t>
                      </a:r>
                      <a:r>
                        <a:rPr lang="zh-CN" altLang="zh-CN" sz="1800" kern="1200" dirty="0">
                          <a:solidFill>
                            <a:schemeClr val="dk1"/>
                          </a:solidFill>
                          <a:effectLst/>
                          <a:latin typeface="+mn-lt"/>
                          <a:ea typeface="+mn-ea"/>
                          <a:cs typeface="+mn-cs"/>
                        </a:rPr>
                        <a:t>树和</a:t>
                      </a:r>
                      <a:r>
                        <a:rPr lang="en-US" altLang="zh-CN" sz="1800" kern="1200" dirty="0">
                          <a:solidFill>
                            <a:schemeClr val="dk1"/>
                          </a:solidFill>
                          <a:effectLst/>
                          <a:latin typeface="+mn-lt"/>
                          <a:ea typeface="+mn-ea"/>
                          <a:cs typeface="+mn-cs"/>
                        </a:rPr>
                        <a:t>B+</a:t>
                      </a:r>
                      <a:r>
                        <a:rPr lang="zh-CN" altLang="zh-CN" sz="1800" kern="1200" dirty="0">
                          <a:solidFill>
                            <a:schemeClr val="dk1"/>
                          </a:solidFill>
                          <a:effectLst/>
                          <a:latin typeface="+mn-lt"/>
                          <a:ea typeface="+mn-ea"/>
                          <a:cs typeface="+mn-cs"/>
                        </a:rPr>
                        <a:t>树、键树、哈希表和动态散列等</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外部排序，包括多路平衡归并排序</a:t>
                      </a:r>
                      <a:endParaRPr lang="en-US" altLang="zh-CN" sz="1800" dirty="0">
                        <a:ea typeface="ＭＳ Ｐゴシック" panose="020B0600070205080204" pitchFamily="34" charset="-128"/>
                      </a:endParaRPr>
                    </a:p>
                  </a:txBody>
                  <a:tcPr marL="91437" marR="91437" marT="45710" marB="45710"/>
                </a:tc>
                <a:tc>
                  <a:txBody>
                    <a:bodyPr/>
                    <a:lstStyle/>
                    <a:p>
                      <a:r>
                        <a:rPr lang="zh-CN" altLang="zh-CN" sz="1800" kern="1200" dirty="0">
                          <a:solidFill>
                            <a:schemeClr val="dk1"/>
                          </a:solidFill>
                          <a:effectLst/>
                          <a:latin typeface="+mn-lt"/>
                          <a:ea typeface="+mn-ea"/>
                          <a:cs typeface="+mn-cs"/>
                        </a:rPr>
                        <a:t>汇编与编译原理</a:t>
                      </a:r>
                      <a:endParaRPr lang="en-US" altLang="zh-CN" sz="1800" kern="1200" dirty="0">
                        <a:solidFill>
                          <a:schemeClr val="dk1"/>
                        </a:solidFill>
                        <a:effectLst/>
                        <a:latin typeface="+mn-lt"/>
                        <a:ea typeface="+mn-ea"/>
                        <a:cs typeface="+mn-cs"/>
                      </a:endParaRPr>
                    </a:p>
                    <a:p>
                      <a:pPr marL="285750" indent="-285750">
                        <a:buFontTx/>
                        <a:buChar char="-"/>
                      </a:pPr>
                      <a:r>
                        <a:rPr lang="zh-CN" altLang="en-US" sz="1800" kern="1200" dirty="0">
                          <a:solidFill>
                            <a:schemeClr val="dk1"/>
                          </a:solidFill>
                          <a:effectLst/>
                          <a:latin typeface="+mn-lt"/>
                          <a:ea typeface="+mn-ea"/>
                          <a:cs typeface="+mn-cs"/>
                        </a:rPr>
                        <a:t>王朝坤老师</a:t>
                      </a:r>
                      <a:endParaRPr lang="en-US" altLang="zh-CN" sz="1800" kern="1200" dirty="0">
                        <a:solidFill>
                          <a:schemeClr val="dk1"/>
                        </a:solidFill>
                        <a:effectLst/>
                        <a:latin typeface="+mn-lt"/>
                        <a:ea typeface="+mn-ea"/>
                        <a:cs typeface="+mn-cs"/>
                      </a:endParaRPr>
                    </a:p>
                    <a:p>
                      <a:pPr marL="285750" indent="-285750">
                        <a:buFontTx/>
                        <a:buChar char="-"/>
                      </a:pPr>
                      <a:r>
                        <a:rPr lang="zh-CN" altLang="en-US" sz="1800" kern="1200" dirty="0">
                          <a:solidFill>
                            <a:schemeClr val="dk1"/>
                          </a:solidFill>
                          <a:effectLst/>
                          <a:latin typeface="+mn-lt"/>
                          <a:ea typeface="+mn-ea"/>
                          <a:cs typeface="+mn-cs"/>
                        </a:rPr>
                        <a:t>大三（上）</a:t>
                      </a:r>
                      <a:endParaRPr lang="en-US" altLang="zh-CN" sz="1800" kern="1200" dirty="0">
                        <a:solidFill>
                          <a:schemeClr val="dk1"/>
                        </a:solidFill>
                        <a:effectLst/>
                        <a:latin typeface="+mn-lt"/>
                        <a:ea typeface="+mn-ea"/>
                        <a:cs typeface="+mn-cs"/>
                      </a:endParaRPr>
                    </a:p>
                    <a:p>
                      <a:pPr marL="0" indent="0">
                        <a:buFontTx/>
                        <a:buNone/>
                      </a:pPr>
                      <a:r>
                        <a:rPr lang="zh-CN" altLang="zh-CN" sz="1800" kern="1200" dirty="0">
                          <a:solidFill>
                            <a:schemeClr val="dk1"/>
                          </a:solidFill>
                          <a:effectLst/>
                          <a:latin typeface="+mn-lt"/>
                          <a:ea typeface="+mn-ea"/>
                          <a:cs typeface="+mn-cs"/>
                        </a:rPr>
                        <a:t>计算机组成原理</a:t>
                      </a:r>
                      <a:endParaRPr lang="en-US" altLang="zh-CN" sz="1800" kern="1200" dirty="0">
                        <a:solidFill>
                          <a:schemeClr val="dk1"/>
                        </a:solidFill>
                        <a:effectLst/>
                        <a:latin typeface="+mn-lt"/>
                        <a:ea typeface="+mn-ea"/>
                        <a:cs typeface="+mn-cs"/>
                      </a:endParaRPr>
                    </a:p>
                    <a:p>
                      <a:pPr marL="285750" indent="-285750">
                        <a:buFontTx/>
                        <a:buChar char="-"/>
                      </a:pPr>
                      <a:r>
                        <a:rPr lang="zh-CN" altLang="en-US" sz="1800" kern="1200" dirty="0">
                          <a:solidFill>
                            <a:schemeClr val="dk1"/>
                          </a:solidFill>
                          <a:effectLst/>
                          <a:latin typeface="+mn-lt"/>
                          <a:ea typeface="+mn-ea"/>
                          <a:cs typeface="+mn-cs"/>
                        </a:rPr>
                        <a:t>杨铮老师</a:t>
                      </a:r>
                      <a:endParaRPr lang="en-US" altLang="zh-CN" sz="1800" kern="1200" dirty="0">
                        <a:solidFill>
                          <a:schemeClr val="dk1"/>
                        </a:solidFill>
                        <a:effectLst/>
                        <a:latin typeface="+mn-lt"/>
                        <a:ea typeface="+mn-ea"/>
                        <a:cs typeface="+mn-cs"/>
                      </a:endParaRPr>
                    </a:p>
                    <a:p>
                      <a:pPr marL="285750" indent="-285750">
                        <a:buFontTx/>
                        <a:buChar char="-"/>
                      </a:pPr>
                      <a:r>
                        <a:rPr lang="zh-CN" altLang="en-US" sz="1800" kern="1200" dirty="0">
                          <a:solidFill>
                            <a:schemeClr val="dk1"/>
                          </a:solidFill>
                          <a:effectLst/>
                          <a:latin typeface="+mn-lt"/>
                          <a:ea typeface="+mn-ea"/>
                          <a:cs typeface="+mn-cs"/>
                        </a:rPr>
                        <a:t>大二（下）</a:t>
                      </a:r>
                      <a:endParaRPr lang="en-US" altLang="zh-CN" sz="1800" kern="1200" dirty="0">
                        <a:solidFill>
                          <a:schemeClr val="dk1"/>
                        </a:solidFill>
                        <a:effectLst/>
                        <a:latin typeface="+mn-lt"/>
                        <a:ea typeface="+mn-ea"/>
                        <a:cs typeface="+mn-cs"/>
                      </a:endParaRPr>
                    </a:p>
                    <a:p>
                      <a:pPr marL="0" indent="0">
                        <a:buFontTx/>
                        <a:buNone/>
                      </a:pPr>
                      <a:r>
                        <a:rPr lang="zh-CN" altLang="en-US" sz="1800" kern="1200" dirty="0">
                          <a:solidFill>
                            <a:schemeClr val="dk1"/>
                          </a:solidFill>
                          <a:effectLst/>
                          <a:latin typeface="+mn-lt"/>
                          <a:ea typeface="+mn-ea"/>
                          <a:cs typeface="+mn-cs"/>
                        </a:rPr>
                        <a:t>计算机网络</a:t>
                      </a:r>
                      <a:endParaRPr lang="en-US" altLang="zh-CN" sz="1800" kern="1200" dirty="0">
                        <a:solidFill>
                          <a:schemeClr val="dk1"/>
                        </a:solidFill>
                        <a:effectLst/>
                        <a:latin typeface="+mn-lt"/>
                        <a:ea typeface="+mn-ea"/>
                        <a:cs typeface="+mn-cs"/>
                      </a:endParaRPr>
                    </a:p>
                    <a:p>
                      <a:pPr marL="285750" indent="-285750">
                        <a:buFontTx/>
                        <a:buChar char="-"/>
                      </a:pPr>
                      <a:r>
                        <a:rPr lang="zh-CN" altLang="en-US" sz="1800" kern="1200" dirty="0">
                          <a:solidFill>
                            <a:schemeClr val="dk1"/>
                          </a:solidFill>
                          <a:effectLst/>
                          <a:latin typeface="+mn-lt"/>
                          <a:ea typeface="+mn-ea"/>
                          <a:cs typeface="+mn-cs"/>
                        </a:rPr>
                        <a:t>杨铮老师</a:t>
                      </a:r>
                      <a:endParaRPr lang="en-US" altLang="zh-CN" sz="1800" kern="1200" dirty="0">
                        <a:solidFill>
                          <a:schemeClr val="dk1"/>
                        </a:solidFill>
                        <a:effectLst/>
                        <a:latin typeface="+mn-lt"/>
                        <a:ea typeface="+mn-ea"/>
                        <a:cs typeface="+mn-cs"/>
                      </a:endParaRPr>
                    </a:p>
                    <a:p>
                      <a:pPr marL="285750" indent="-285750">
                        <a:buFontTx/>
                        <a:buChar char="-"/>
                      </a:pPr>
                      <a:r>
                        <a:rPr lang="zh-CN" altLang="en-US" sz="1800" kern="1200" dirty="0">
                          <a:solidFill>
                            <a:schemeClr val="dk1"/>
                          </a:solidFill>
                          <a:effectLst/>
                          <a:latin typeface="+mn-lt"/>
                          <a:ea typeface="+mn-ea"/>
                          <a:cs typeface="+mn-cs"/>
                        </a:rPr>
                        <a:t>大三（上）</a:t>
                      </a:r>
                      <a:endParaRPr lang="en-US" altLang="zh-CN" sz="1800" kern="1200" dirty="0">
                        <a:solidFill>
                          <a:schemeClr val="dk1"/>
                        </a:solidFill>
                        <a:effectLst/>
                        <a:latin typeface="+mn-lt"/>
                        <a:ea typeface="+mn-ea"/>
                        <a:cs typeface="+mn-cs"/>
                      </a:endParaRPr>
                    </a:p>
                    <a:p>
                      <a:pPr marL="0" indent="0">
                        <a:buFontTx/>
                        <a:buNone/>
                      </a:pPr>
                      <a:r>
                        <a:rPr lang="zh-CN" altLang="en-US" sz="1800" kern="1200" dirty="0">
                          <a:solidFill>
                            <a:schemeClr val="dk1"/>
                          </a:solidFill>
                          <a:effectLst/>
                          <a:latin typeface="+mn-lt"/>
                          <a:ea typeface="+mn-ea"/>
                          <a:cs typeface="+mn-cs"/>
                        </a:rPr>
                        <a:t>操作系统</a:t>
                      </a:r>
                      <a:endParaRPr lang="en-US" altLang="zh-CN" sz="1800" kern="1200" dirty="0">
                        <a:solidFill>
                          <a:schemeClr val="dk1"/>
                        </a:solidFill>
                        <a:effectLst/>
                        <a:latin typeface="+mn-lt"/>
                        <a:ea typeface="+mn-ea"/>
                        <a:cs typeface="+mn-cs"/>
                      </a:endParaRPr>
                    </a:p>
                    <a:p>
                      <a:pPr marL="285750" indent="-285750">
                        <a:buFontTx/>
                        <a:buChar char="-"/>
                      </a:pPr>
                      <a:r>
                        <a:rPr lang="zh-CN" altLang="en-US" sz="1800" kern="1200" dirty="0">
                          <a:solidFill>
                            <a:schemeClr val="dk1"/>
                          </a:solidFill>
                          <a:effectLst/>
                          <a:latin typeface="+mn-lt"/>
                          <a:ea typeface="+mn-ea"/>
                          <a:cs typeface="+mn-cs"/>
                        </a:rPr>
                        <a:t>闻立杰老师</a:t>
                      </a:r>
                      <a:endParaRPr lang="en-US" altLang="zh-CN" sz="1800" kern="1200" dirty="0">
                        <a:solidFill>
                          <a:schemeClr val="dk1"/>
                        </a:solidFill>
                        <a:effectLst/>
                        <a:latin typeface="+mn-lt"/>
                        <a:ea typeface="+mn-ea"/>
                        <a:cs typeface="+mn-cs"/>
                      </a:endParaRPr>
                    </a:p>
                    <a:p>
                      <a:pPr marL="285750" indent="-285750">
                        <a:buFontTx/>
                        <a:buChar char="-"/>
                      </a:pPr>
                      <a:r>
                        <a:rPr lang="zh-CN" altLang="en-US" sz="1800" dirty="0"/>
                        <a:t>大三（上）</a:t>
                      </a:r>
                      <a:endParaRPr lang="en-US" altLang="zh-CN" sz="1800" dirty="0"/>
                    </a:p>
                    <a:p>
                      <a:pPr marL="285750" indent="-285750">
                        <a:buFontTx/>
                        <a:buChar char="-"/>
                      </a:pPr>
                      <a:endParaRPr lang="en-US" altLang="zh-CN" sz="1800" dirty="0"/>
                    </a:p>
                    <a:p>
                      <a:pPr marL="0" indent="0">
                        <a:buFontTx/>
                        <a:buNone/>
                      </a:pPr>
                      <a:r>
                        <a:rPr lang="zh-CN" altLang="en-US" sz="1800" dirty="0"/>
                        <a:t>数据结构</a:t>
                      </a:r>
                      <a:endParaRPr lang="en-US" altLang="zh-CN" sz="1800" dirty="0"/>
                    </a:p>
                    <a:p>
                      <a:pPr marL="285750" indent="-285750">
                        <a:buFontTx/>
                        <a:buChar char="-"/>
                      </a:pPr>
                      <a:r>
                        <a:rPr lang="zh-CN" altLang="en-US" sz="1800" dirty="0"/>
                        <a:t>张力老师</a:t>
                      </a:r>
                      <a:endParaRPr lang="en-US" altLang="zh-CN" sz="1800" dirty="0"/>
                    </a:p>
                    <a:p>
                      <a:pPr marL="285750" indent="-285750">
                        <a:buFontTx/>
                        <a:buChar char="-"/>
                      </a:pPr>
                      <a:r>
                        <a:rPr lang="zh-CN" altLang="en-US" sz="1800" dirty="0"/>
                        <a:t>大二（上）</a:t>
                      </a:r>
                      <a:endParaRPr lang="en-US" altLang="zh-CN" sz="1800" dirty="0"/>
                    </a:p>
                    <a:p>
                      <a:pPr marL="285750" indent="-285750">
                        <a:buFontTx/>
                        <a:buChar char="-"/>
                      </a:pPr>
                      <a:endParaRPr lang="zh-CN" altLang="en-US" sz="1800" dirty="0"/>
                    </a:p>
                  </a:txBody>
                  <a:tcPr marL="91437" marR="91437" marT="45710" marB="45710"/>
                </a:tc>
                <a:extLst>
                  <a:ext uri="{0D108BD9-81ED-4DB2-BD59-A6C34878D82A}">
                    <a16:rowId xmlns:a16="http://schemas.microsoft.com/office/drawing/2014/main" val="1705814309"/>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202253C9-BCFB-4640-9BE2-C937D57C76A9}"/>
              </a:ext>
            </a:extLst>
          </p:cNvPr>
          <p:cNvSpPr>
            <a:spLocks noGrp="1" noChangeArrowheads="1"/>
          </p:cNvSpPr>
          <p:nvPr>
            <p:ph type="title"/>
          </p:nvPr>
        </p:nvSpPr>
        <p:spPr>
          <a:xfrm>
            <a:off x="755650" y="0"/>
            <a:ext cx="8077200" cy="1058863"/>
          </a:xfrm>
        </p:spPr>
        <p:txBody>
          <a:bodyPr/>
          <a:lstStyle/>
          <a:p>
            <a:pPr eaLnBrk="1" hangingPunct="1"/>
            <a:r>
              <a:rPr lang="zh-CN" altLang="en-US"/>
              <a:t>数据库系统典型用户</a:t>
            </a:r>
            <a:endParaRPr lang="en-US" altLang="zh-CN"/>
          </a:p>
        </p:txBody>
      </p:sp>
      <p:pic>
        <p:nvPicPr>
          <p:cNvPr id="60419" name="Picture 3">
            <a:extLst>
              <a:ext uri="{FF2B5EF4-FFF2-40B4-BE49-F238E27FC236}">
                <a16:creationId xmlns:a16="http://schemas.microsoft.com/office/drawing/2014/main" id="{AA47BEF2-C9A1-4D4A-944C-5FC460438B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742" t="917" r="25085" b="71425"/>
          <a:stretch>
            <a:fillRect/>
          </a:stretch>
        </p:blipFill>
        <p:spPr bwMode="auto">
          <a:xfrm>
            <a:off x="1277938" y="1433513"/>
            <a:ext cx="6980237" cy="2513012"/>
          </a:xfrm>
          <a:prstGeom prst="rect">
            <a:avLst/>
          </a:prstGeom>
          <a:noFill/>
          <a:ln w="76200" cmpd="tri">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60420" name="AutoShape 37">
            <a:extLst>
              <a:ext uri="{FF2B5EF4-FFF2-40B4-BE49-F238E27FC236}">
                <a16:creationId xmlns:a16="http://schemas.microsoft.com/office/drawing/2014/main" id="{136EDE38-3779-4144-81F2-B22FD3C82DEF}"/>
              </a:ext>
            </a:extLst>
          </p:cNvPr>
          <p:cNvSpPr>
            <a:spLocks noChangeArrowheads="1"/>
          </p:cNvSpPr>
          <p:nvPr/>
        </p:nvSpPr>
        <p:spPr bwMode="auto">
          <a:xfrm>
            <a:off x="5289550" y="5194300"/>
            <a:ext cx="2211388" cy="790575"/>
          </a:xfrm>
          <a:prstGeom prst="can">
            <a:avLst>
              <a:gd name="adj" fmla="val 25000"/>
            </a:avLst>
          </a:prstGeom>
          <a:solidFill>
            <a:srgbClr val="99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1" lang="zh-CN" altLang="en-US" sz="2800">
              <a:solidFill>
                <a:schemeClr val="tx1"/>
              </a:solidFill>
              <a:latin typeface="宋体" panose="02010600030101010101" pitchFamily="2" charset="-122"/>
              <a:ea typeface="宋体" panose="02010600030101010101" pitchFamily="2" charset="-122"/>
            </a:endParaRPr>
          </a:p>
        </p:txBody>
      </p:sp>
      <p:sp>
        <p:nvSpPr>
          <p:cNvPr id="60421" name="Rectangle 38">
            <a:extLst>
              <a:ext uri="{FF2B5EF4-FFF2-40B4-BE49-F238E27FC236}">
                <a16:creationId xmlns:a16="http://schemas.microsoft.com/office/drawing/2014/main" id="{898E1580-9B54-4335-9BFD-3CAADA48C994}"/>
              </a:ext>
            </a:extLst>
          </p:cNvPr>
          <p:cNvSpPr>
            <a:spLocks noChangeArrowheads="1"/>
          </p:cNvSpPr>
          <p:nvPr/>
        </p:nvSpPr>
        <p:spPr bwMode="auto">
          <a:xfrm>
            <a:off x="5268913" y="4292600"/>
            <a:ext cx="2232025" cy="574675"/>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1" lang="zh-CN" altLang="en-US" sz="2800">
              <a:solidFill>
                <a:schemeClr val="tx1"/>
              </a:solidFill>
              <a:latin typeface="宋体" panose="02010600030101010101" pitchFamily="2" charset="-122"/>
              <a:ea typeface="宋体" panose="02010600030101010101" pitchFamily="2" charset="-122"/>
            </a:endParaRPr>
          </a:p>
        </p:txBody>
      </p:sp>
      <p:sp>
        <p:nvSpPr>
          <p:cNvPr id="60422" name="Line 44">
            <a:extLst>
              <a:ext uri="{FF2B5EF4-FFF2-40B4-BE49-F238E27FC236}">
                <a16:creationId xmlns:a16="http://schemas.microsoft.com/office/drawing/2014/main" id="{364821F7-7E49-4CAE-8C81-6163075384B6}"/>
              </a:ext>
            </a:extLst>
          </p:cNvPr>
          <p:cNvSpPr>
            <a:spLocks noChangeShapeType="1"/>
          </p:cNvSpPr>
          <p:nvPr/>
        </p:nvSpPr>
        <p:spPr bwMode="auto">
          <a:xfrm>
            <a:off x="6440488" y="4967288"/>
            <a:ext cx="0" cy="360362"/>
          </a:xfrm>
          <a:prstGeom prst="line">
            <a:avLst/>
          </a:prstGeom>
          <a:noFill/>
          <a:ln w="44450">
            <a:solidFill>
              <a:srgbClr val="33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23" name="Rectangle 45">
            <a:extLst>
              <a:ext uri="{FF2B5EF4-FFF2-40B4-BE49-F238E27FC236}">
                <a16:creationId xmlns:a16="http://schemas.microsoft.com/office/drawing/2014/main" id="{BE5A26AF-043B-4FE5-89CC-34DD5307A8EE}"/>
              </a:ext>
            </a:extLst>
          </p:cNvPr>
          <p:cNvSpPr>
            <a:spLocks noChangeArrowheads="1"/>
          </p:cNvSpPr>
          <p:nvPr/>
        </p:nvSpPr>
        <p:spPr bwMode="auto">
          <a:xfrm>
            <a:off x="1397000" y="4076700"/>
            <a:ext cx="6350000" cy="2197100"/>
          </a:xfrm>
          <a:prstGeom prst="rect">
            <a:avLst/>
          </a:prstGeom>
          <a:noFill/>
          <a:ln w="9525">
            <a:solidFill>
              <a:srgbClr val="80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spcBef>
                <a:spcPct val="0"/>
              </a:spcBef>
              <a:buFontTx/>
              <a:buNone/>
            </a:pPr>
            <a:endParaRPr kumimoji="1" lang="zh-CN" altLang="en-US" sz="2800">
              <a:solidFill>
                <a:schemeClr val="tx1"/>
              </a:solidFill>
              <a:latin typeface="宋体" panose="02010600030101010101" pitchFamily="2" charset="-122"/>
              <a:ea typeface="宋体" panose="02010600030101010101" pitchFamily="2" charset="-122"/>
            </a:endParaRPr>
          </a:p>
        </p:txBody>
      </p:sp>
      <p:sp>
        <p:nvSpPr>
          <p:cNvPr id="67" name="Text Box 49">
            <a:extLst>
              <a:ext uri="{FF2B5EF4-FFF2-40B4-BE49-F238E27FC236}">
                <a16:creationId xmlns:a16="http://schemas.microsoft.com/office/drawing/2014/main" id="{1EFC9C8B-8159-4044-8E03-23B79EE773FB}"/>
              </a:ext>
            </a:extLst>
          </p:cNvPr>
          <p:cNvSpPr txBox="1">
            <a:spLocks noChangeArrowheads="1"/>
          </p:cNvSpPr>
          <p:nvPr/>
        </p:nvSpPr>
        <p:spPr bwMode="auto">
          <a:xfrm>
            <a:off x="1562100" y="4295775"/>
            <a:ext cx="27289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spcBef>
                <a:spcPct val="0"/>
              </a:spcBef>
              <a:buFont typeface="Wingdings" panose="05000000000000000000" pitchFamily="2" charset="2"/>
              <a:buNone/>
              <a:defRPr/>
            </a:pPr>
            <a:r>
              <a:rPr kumimoji="1" lang="zh-CN" altLang="en-US" sz="2800" b="1" dirty="0">
                <a:solidFill>
                  <a:schemeClr val="tx1"/>
                </a:solidFill>
                <a:latin typeface="+mn-ea"/>
                <a:ea typeface="+mn-ea"/>
              </a:rPr>
              <a:t>数据库管理系统</a:t>
            </a:r>
            <a:endParaRPr kumimoji="1" lang="en-US" altLang="zh-CN" sz="2800" b="1" dirty="0">
              <a:solidFill>
                <a:schemeClr val="tx1"/>
              </a:solidFill>
              <a:latin typeface="+mn-ea"/>
              <a:ea typeface="+mn-ea"/>
            </a:endParaRPr>
          </a:p>
        </p:txBody>
      </p:sp>
      <p:sp>
        <p:nvSpPr>
          <p:cNvPr id="60425" name="Line 51">
            <a:extLst>
              <a:ext uri="{FF2B5EF4-FFF2-40B4-BE49-F238E27FC236}">
                <a16:creationId xmlns:a16="http://schemas.microsoft.com/office/drawing/2014/main" id="{9F00959C-F8E7-45C4-A648-663E0BC34E5E}"/>
              </a:ext>
            </a:extLst>
          </p:cNvPr>
          <p:cNvSpPr>
            <a:spLocks noChangeShapeType="1"/>
          </p:cNvSpPr>
          <p:nvPr/>
        </p:nvSpPr>
        <p:spPr bwMode="auto">
          <a:xfrm flipV="1">
            <a:off x="4262438" y="4535488"/>
            <a:ext cx="930275" cy="11112"/>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9" name="Text Box 54">
            <a:extLst>
              <a:ext uri="{FF2B5EF4-FFF2-40B4-BE49-F238E27FC236}">
                <a16:creationId xmlns:a16="http://schemas.microsoft.com/office/drawing/2014/main" id="{76E62249-ECE0-4D0C-8B2D-05AE738ABD81}"/>
              </a:ext>
            </a:extLst>
          </p:cNvPr>
          <p:cNvSpPr txBox="1">
            <a:spLocks noChangeArrowheads="1"/>
          </p:cNvSpPr>
          <p:nvPr/>
        </p:nvSpPr>
        <p:spPr bwMode="auto">
          <a:xfrm>
            <a:off x="2138363" y="5053013"/>
            <a:ext cx="129857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lnSpc>
                <a:spcPct val="90000"/>
              </a:lnSpc>
              <a:spcBef>
                <a:spcPct val="0"/>
              </a:spcBef>
              <a:buFontTx/>
              <a:buNone/>
              <a:defRPr/>
            </a:pPr>
            <a:r>
              <a:rPr kumimoji="1" lang="zh-CN" altLang="en-US" sz="2800" b="1" dirty="0">
                <a:solidFill>
                  <a:schemeClr val="tx1"/>
                </a:solidFill>
                <a:latin typeface="+mn-ea"/>
                <a:ea typeface="+mn-ea"/>
              </a:rPr>
              <a:t>数据库</a:t>
            </a:r>
            <a:endParaRPr kumimoji="1" lang="en-US" altLang="zh-CN" sz="2800" b="1" dirty="0">
              <a:solidFill>
                <a:schemeClr val="tx1"/>
              </a:solidFill>
              <a:latin typeface="+mn-ea"/>
              <a:ea typeface="+mn-ea"/>
            </a:endParaRPr>
          </a:p>
        </p:txBody>
      </p:sp>
      <p:sp>
        <p:nvSpPr>
          <p:cNvPr id="60427" name="Line 55">
            <a:extLst>
              <a:ext uri="{FF2B5EF4-FFF2-40B4-BE49-F238E27FC236}">
                <a16:creationId xmlns:a16="http://schemas.microsoft.com/office/drawing/2014/main" id="{5AB5F75B-D182-4098-AE8F-5E67F4BCD271}"/>
              </a:ext>
            </a:extLst>
          </p:cNvPr>
          <p:cNvSpPr>
            <a:spLocks noChangeShapeType="1"/>
          </p:cNvSpPr>
          <p:nvPr/>
        </p:nvSpPr>
        <p:spPr bwMode="auto">
          <a:xfrm>
            <a:off x="3406775" y="5327650"/>
            <a:ext cx="1862138" cy="260350"/>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 name="Text Box 57">
            <a:extLst>
              <a:ext uri="{FF2B5EF4-FFF2-40B4-BE49-F238E27FC236}">
                <a16:creationId xmlns:a16="http://schemas.microsoft.com/office/drawing/2014/main" id="{7CD4DD1A-8464-476B-826C-B1915218EE88}"/>
              </a:ext>
            </a:extLst>
          </p:cNvPr>
          <p:cNvSpPr txBox="1">
            <a:spLocks noChangeArrowheads="1"/>
          </p:cNvSpPr>
          <p:nvPr/>
        </p:nvSpPr>
        <p:spPr bwMode="auto">
          <a:xfrm>
            <a:off x="3000375" y="5684838"/>
            <a:ext cx="12239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533400" indent="-533400">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lnSpc>
                <a:spcPct val="90000"/>
              </a:lnSpc>
              <a:spcBef>
                <a:spcPct val="0"/>
              </a:spcBef>
              <a:buFontTx/>
              <a:buNone/>
              <a:defRPr/>
            </a:pPr>
            <a:r>
              <a:rPr kumimoji="1" lang="zh-CN" altLang="en-US" sz="2800" b="1" dirty="0">
                <a:solidFill>
                  <a:schemeClr val="tx1"/>
                </a:solidFill>
                <a:latin typeface="+mn-ea"/>
                <a:ea typeface="+mn-ea"/>
              </a:rPr>
              <a:t>数据</a:t>
            </a:r>
            <a:endParaRPr kumimoji="1" lang="en-US" altLang="zh-CN" sz="2800" b="1" dirty="0">
              <a:solidFill>
                <a:schemeClr val="tx1"/>
              </a:solidFill>
              <a:latin typeface="+mn-ea"/>
              <a:ea typeface="+mn-ea"/>
            </a:endParaRPr>
          </a:p>
        </p:txBody>
      </p:sp>
      <p:sp>
        <p:nvSpPr>
          <p:cNvPr id="60429" name="Line 58">
            <a:extLst>
              <a:ext uri="{FF2B5EF4-FFF2-40B4-BE49-F238E27FC236}">
                <a16:creationId xmlns:a16="http://schemas.microsoft.com/office/drawing/2014/main" id="{82A56C81-5692-4617-85E2-277B3EF637B9}"/>
              </a:ext>
            </a:extLst>
          </p:cNvPr>
          <p:cNvSpPr>
            <a:spLocks noChangeShapeType="1"/>
          </p:cNvSpPr>
          <p:nvPr/>
        </p:nvSpPr>
        <p:spPr bwMode="auto">
          <a:xfrm flipV="1">
            <a:off x="3813175" y="5822950"/>
            <a:ext cx="1946275" cy="104775"/>
          </a:xfrm>
          <a:prstGeom prst="line">
            <a:avLst/>
          </a:prstGeom>
          <a:noFill/>
          <a:ln w="9525">
            <a:solidFill>
              <a:srgbClr val="00008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3" name="矩形 72">
            <a:extLst>
              <a:ext uri="{FF2B5EF4-FFF2-40B4-BE49-F238E27FC236}">
                <a16:creationId xmlns:a16="http://schemas.microsoft.com/office/drawing/2014/main" id="{75017896-AF40-435B-BEC4-DFF620C897F3}"/>
              </a:ext>
            </a:extLst>
          </p:cNvPr>
          <p:cNvSpPr/>
          <p:nvPr/>
        </p:nvSpPr>
        <p:spPr>
          <a:xfrm>
            <a:off x="6262688" y="5446713"/>
            <a:ext cx="468312" cy="1460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p>
        </p:txBody>
      </p:sp>
      <p:sp>
        <p:nvSpPr>
          <p:cNvPr id="74" name="矩形 73">
            <a:extLst>
              <a:ext uri="{FF2B5EF4-FFF2-40B4-BE49-F238E27FC236}">
                <a16:creationId xmlns:a16="http://schemas.microsoft.com/office/drawing/2014/main" id="{4D6C869C-F5C7-444F-BD35-02C49273FE0C}"/>
              </a:ext>
            </a:extLst>
          </p:cNvPr>
          <p:cNvSpPr/>
          <p:nvPr/>
        </p:nvSpPr>
        <p:spPr>
          <a:xfrm>
            <a:off x="6415088" y="5599113"/>
            <a:ext cx="468312" cy="1460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p>
        </p:txBody>
      </p:sp>
      <p:sp>
        <p:nvSpPr>
          <p:cNvPr id="75" name="矩形 74">
            <a:extLst>
              <a:ext uri="{FF2B5EF4-FFF2-40B4-BE49-F238E27FC236}">
                <a16:creationId xmlns:a16="http://schemas.microsoft.com/office/drawing/2014/main" id="{25591FFC-A32A-40D0-94AD-278E42FA864B}"/>
              </a:ext>
            </a:extLst>
          </p:cNvPr>
          <p:cNvSpPr/>
          <p:nvPr/>
        </p:nvSpPr>
        <p:spPr>
          <a:xfrm>
            <a:off x="6567488" y="5751513"/>
            <a:ext cx="468312" cy="1460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p>
        </p:txBody>
      </p:sp>
      <p:sp>
        <p:nvSpPr>
          <p:cNvPr id="76" name="矩形 75">
            <a:extLst>
              <a:ext uri="{FF2B5EF4-FFF2-40B4-BE49-F238E27FC236}">
                <a16:creationId xmlns:a16="http://schemas.microsoft.com/office/drawing/2014/main" id="{5EDE7613-DBD2-4A55-8749-2084111A11D2}"/>
              </a:ext>
            </a:extLst>
          </p:cNvPr>
          <p:cNvSpPr/>
          <p:nvPr/>
        </p:nvSpPr>
        <p:spPr>
          <a:xfrm>
            <a:off x="5454650" y="5435600"/>
            <a:ext cx="468313" cy="1460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p>
        </p:txBody>
      </p:sp>
      <p:sp>
        <p:nvSpPr>
          <p:cNvPr id="77" name="矩形 76">
            <a:extLst>
              <a:ext uri="{FF2B5EF4-FFF2-40B4-BE49-F238E27FC236}">
                <a16:creationId xmlns:a16="http://schemas.microsoft.com/office/drawing/2014/main" id="{B7BD875E-77EB-42F6-A3C0-622B63431939}"/>
              </a:ext>
            </a:extLst>
          </p:cNvPr>
          <p:cNvSpPr/>
          <p:nvPr/>
        </p:nvSpPr>
        <p:spPr>
          <a:xfrm>
            <a:off x="5632450" y="5588000"/>
            <a:ext cx="466725" cy="1460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p>
        </p:txBody>
      </p:sp>
      <p:sp>
        <p:nvSpPr>
          <p:cNvPr id="78" name="矩形 77">
            <a:extLst>
              <a:ext uri="{FF2B5EF4-FFF2-40B4-BE49-F238E27FC236}">
                <a16:creationId xmlns:a16="http://schemas.microsoft.com/office/drawing/2014/main" id="{46AF9F53-BA59-43B7-A987-E03A698F6F34}"/>
              </a:ext>
            </a:extLst>
          </p:cNvPr>
          <p:cNvSpPr/>
          <p:nvPr/>
        </p:nvSpPr>
        <p:spPr>
          <a:xfrm>
            <a:off x="5759450" y="5740400"/>
            <a:ext cx="468313" cy="1460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3">
            <a:extLst>
              <a:ext uri="{FF2B5EF4-FFF2-40B4-BE49-F238E27FC236}">
                <a16:creationId xmlns:a16="http://schemas.microsoft.com/office/drawing/2014/main" id="{8DFAF16C-EFE9-4117-B868-EA6D36641A57}"/>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115C62C6-A7E5-4693-B4C0-3F9AAB928FD6}"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61</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62467" name="Rectangle 2">
            <a:extLst>
              <a:ext uri="{FF2B5EF4-FFF2-40B4-BE49-F238E27FC236}">
                <a16:creationId xmlns:a16="http://schemas.microsoft.com/office/drawing/2014/main" id="{AEFAFD64-7A2D-497E-8B35-489DECA867EE}"/>
              </a:ext>
            </a:extLst>
          </p:cNvPr>
          <p:cNvSpPr>
            <a:spLocks noGrp="1" noChangeArrowheads="1"/>
          </p:cNvSpPr>
          <p:nvPr>
            <p:ph type="title"/>
          </p:nvPr>
        </p:nvSpPr>
        <p:spPr/>
        <p:txBody>
          <a:bodyPr/>
          <a:lstStyle/>
          <a:p>
            <a:pPr eaLnBrk="1" hangingPunct="1"/>
            <a:r>
              <a:rPr lang="zh-CN" altLang="en-US"/>
              <a:t>数据库用户</a:t>
            </a:r>
            <a:endParaRPr lang="en-US" altLang="zh-CN"/>
          </a:p>
        </p:txBody>
      </p:sp>
      <p:sp>
        <p:nvSpPr>
          <p:cNvPr id="62468" name="Rectangle 3">
            <a:extLst>
              <a:ext uri="{FF2B5EF4-FFF2-40B4-BE49-F238E27FC236}">
                <a16:creationId xmlns:a16="http://schemas.microsoft.com/office/drawing/2014/main" id="{E4636D28-B856-481C-86C4-F9F7FE2F57C4}"/>
              </a:ext>
            </a:extLst>
          </p:cNvPr>
          <p:cNvSpPr>
            <a:spLocks noGrp="1" noChangeArrowheads="1"/>
          </p:cNvSpPr>
          <p:nvPr>
            <p:ph type="body" idx="1"/>
          </p:nvPr>
        </p:nvSpPr>
        <p:spPr>
          <a:xfrm>
            <a:off x="323850" y="1295400"/>
            <a:ext cx="8712200" cy="5064125"/>
          </a:xfrm>
        </p:spPr>
        <p:txBody>
          <a:bodyPr/>
          <a:lstStyle/>
          <a:p>
            <a:pPr eaLnBrk="1" hangingPunct="1">
              <a:buFont typeface="Wingdings" panose="05000000000000000000" pitchFamily="2" charset="2"/>
              <a:buNone/>
            </a:pPr>
            <a:r>
              <a:rPr lang="en-US" altLang="zh-CN"/>
              <a:t>   </a:t>
            </a:r>
            <a:r>
              <a:rPr lang="en-US" altLang="zh-CN" b="1">
                <a:solidFill>
                  <a:srgbClr val="3333CC"/>
                </a:solidFill>
              </a:rPr>
              <a:t>Users are differentiated by the way they expect to interact with the system</a:t>
            </a:r>
          </a:p>
          <a:p>
            <a:pPr eaLnBrk="1" hangingPunct="1"/>
            <a:endParaRPr lang="en-US" altLang="zh-CN" b="1"/>
          </a:p>
          <a:p>
            <a:pPr eaLnBrk="1" hangingPunct="1"/>
            <a:r>
              <a:rPr lang="en-US" altLang="zh-CN" b="1"/>
              <a:t>Application programmers</a:t>
            </a:r>
            <a:r>
              <a:rPr lang="en-US" altLang="zh-CN"/>
              <a:t> </a:t>
            </a:r>
            <a:r>
              <a:rPr lang="zh-CN" altLang="en-US"/>
              <a:t>数据库应用程序员</a:t>
            </a:r>
            <a:r>
              <a:rPr lang="en-US" altLang="zh-CN">
                <a:latin typeface="Helvetica" panose="020B0604020202020204" pitchFamily="34" charset="0"/>
              </a:rPr>
              <a:t>–</a:t>
            </a:r>
            <a:r>
              <a:rPr lang="en-US" altLang="zh-CN"/>
              <a:t> interact with system through DML calls</a:t>
            </a:r>
          </a:p>
          <a:p>
            <a:pPr eaLnBrk="1" hangingPunct="1"/>
            <a:endParaRPr lang="en-US" altLang="zh-CN"/>
          </a:p>
          <a:p>
            <a:pPr eaLnBrk="1" hangingPunct="1"/>
            <a:r>
              <a:rPr lang="en-US" altLang="zh-CN" b="1"/>
              <a:t>Sophisticated users</a:t>
            </a:r>
            <a:r>
              <a:rPr lang="en-US" altLang="zh-CN"/>
              <a:t> </a:t>
            </a:r>
            <a:r>
              <a:rPr lang="zh-CN" altLang="en-US"/>
              <a:t>数据库资深用户</a:t>
            </a:r>
            <a:r>
              <a:rPr lang="en-US" altLang="zh-CN">
                <a:latin typeface="Helvetica" panose="020B0604020202020204" pitchFamily="34" charset="0"/>
              </a:rPr>
              <a:t>–</a:t>
            </a:r>
            <a:r>
              <a:rPr lang="en-US" altLang="zh-CN"/>
              <a:t> form requests in a database query language</a:t>
            </a:r>
          </a:p>
          <a:p>
            <a:pPr eaLnBrk="1" hangingPunct="1"/>
            <a:endParaRPr lang="en-US" altLang="zh-CN"/>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3">
            <a:extLst>
              <a:ext uri="{FF2B5EF4-FFF2-40B4-BE49-F238E27FC236}">
                <a16:creationId xmlns:a16="http://schemas.microsoft.com/office/drawing/2014/main" id="{63FC832E-DAEC-4F6D-8526-27DDA2F99E6E}"/>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93A90AED-366E-4C5D-9422-A0DA2AA20E15}"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62</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64515" name="Rectangle 2">
            <a:extLst>
              <a:ext uri="{FF2B5EF4-FFF2-40B4-BE49-F238E27FC236}">
                <a16:creationId xmlns:a16="http://schemas.microsoft.com/office/drawing/2014/main" id="{010C8312-EC6F-405C-83C6-42994D36D01C}"/>
              </a:ext>
            </a:extLst>
          </p:cNvPr>
          <p:cNvSpPr>
            <a:spLocks noGrp="1" noChangeArrowheads="1"/>
          </p:cNvSpPr>
          <p:nvPr>
            <p:ph type="title"/>
          </p:nvPr>
        </p:nvSpPr>
        <p:spPr/>
        <p:txBody>
          <a:bodyPr/>
          <a:lstStyle/>
          <a:p>
            <a:pPr eaLnBrk="1" hangingPunct="1"/>
            <a:r>
              <a:rPr lang="en-US" altLang="zh-CN"/>
              <a:t>Database Users (c1)</a:t>
            </a:r>
          </a:p>
        </p:txBody>
      </p:sp>
      <p:sp>
        <p:nvSpPr>
          <p:cNvPr id="64516" name="Rectangle 3">
            <a:extLst>
              <a:ext uri="{FF2B5EF4-FFF2-40B4-BE49-F238E27FC236}">
                <a16:creationId xmlns:a16="http://schemas.microsoft.com/office/drawing/2014/main" id="{63D28166-9067-48E0-8292-CA6ED101FF05}"/>
              </a:ext>
            </a:extLst>
          </p:cNvPr>
          <p:cNvSpPr>
            <a:spLocks noGrp="1" noChangeArrowheads="1"/>
          </p:cNvSpPr>
          <p:nvPr>
            <p:ph type="body" idx="1"/>
          </p:nvPr>
        </p:nvSpPr>
        <p:spPr>
          <a:xfrm>
            <a:off x="323850" y="1412875"/>
            <a:ext cx="8640763" cy="4525963"/>
          </a:xfrm>
        </p:spPr>
        <p:txBody>
          <a:bodyPr/>
          <a:lstStyle/>
          <a:p>
            <a:pPr eaLnBrk="1" hangingPunct="1"/>
            <a:r>
              <a:rPr lang="en-US" altLang="zh-CN" b="1"/>
              <a:t>Specialized users</a:t>
            </a:r>
            <a:r>
              <a:rPr lang="en-US" altLang="zh-CN"/>
              <a:t> </a:t>
            </a:r>
            <a:r>
              <a:rPr lang="zh-CN" altLang="en-US"/>
              <a:t>特别数据库用户 </a:t>
            </a:r>
            <a:r>
              <a:rPr lang="en-US" altLang="zh-CN">
                <a:latin typeface="Helvetica" panose="020B0604020202020204" pitchFamily="34" charset="0"/>
              </a:rPr>
              <a:t>–</a:t>
            </a:r>
            <a:r>
              <a:rPr lang="en-US" altLang="zh-CN"/>
              <a:t> write specialized database applications that do not fit into the traditional data processing framework</a:t>
            </a:r>
          </a:p>
          <a:p>
            <a:pPr eaLnBrk="1" hangingPunct="1"/>
            <a:r>
              <a:rPr lang="en-US" altLang="zh-CN" b="1"/>
              <a:t>Na</a:t>
            </a:r>
            <a:r>
              <a:rPr lang="en-US" altLang="zh-CN" b="1">
                <a:latin typeface="Helvetica" panose="020B0604020202020204" pitchFamily="34" charset="0"/>
              </a:rPr>
              <a:t>ï</a:t>
            </a:r>
            <a:r>
              <a:rPr lang="en-US" altLang="zh-CN" b="1"/>
              <a:t>ve users</a:t>
            </a:r>
            <a:r>
              <a:rPr lang="en-US" altLang="zh-CN"/>
              <a:t> </a:t>
            </a:r>
            <a:r>
              <a:rPr lang="zh-CN" altLang="en-US"/>
              <a:t>数据库最终用户</a:t>
            </a:r>
            <a:r>
              <a:rPr lang="en-US" altLang="zh-CN">
                <a:latin typeface="Helvetica" panose="020B0604020202020204" pitchFamily="34" charset="0"/>
              </a:rPr>
              <a:t>–</a:t>
            </a:r>
            <a:r>
              <a:rPr lang="en-US" altLang="zh-CN"/>
              <a:t> invoke one of the permanent application programs that have been written previously</a:t>
            </a:r>
          </a:p>
          <a:p>
            <a:pPr lvl="1" eaLnBrk="1" hangingPunct="1"/>
            <a:r>
              <a:rPr lang="en-US" altLang="zh-CN"/>
              <a:t>E.g. people accessing database over the web, bank tellers, clerical staff</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3">
            <a:extLst>
              <a:ext uri="{FF2B5EF4-FFF2-40B4-BE49-F238E27FC236}">
                <a16:creationId xmlns:a16="http://schemas.microsoft.com/office/drawing/2014/main" id="{449D6A42-8529-4C43-93EE-998EED6B6680}"/>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382ECF2F-6BBC-41C9-B537-D2A2F5505D6A}"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63</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65539" name="Rectangle 2">
            <a:extLst>
              <a:ext uri="{FF2B5EF4-FFF2-40B4-BE49-F238E27FC236}">
                <a16:creationId xmlns:a16="http://schemas.microsoft.com/office/drawing/2014/main" id="{A553B424-207A-419F-AC80-B90450C16F71}"/>
              </a:ext>
            </a:extLst>
          </p:cNvPr>
          <p:cNvSpPr>
            <a:spLocks noGrp="1" noChangeArrowheads="1"/>
          </p:cNvSpPr>
          <p:nvPr>
            <p:ph type="title"/>
          </p:nvPr>
        </p:nvSpPr>
        <p:spPr/>
        <p:txBody>
          <a:bodyPr/>
          <a:lstStyle/>
          <a:p>
            <a:pPr eaLnBrk="1" hangingPunct="1"/>
            <a:r>
              <a:rPr lang="en-US" altLang="zh-CN"/>
              <a:t>DBA</a:t>
            </a:r>
            <a:r>
              <a:rPr lang="zh-CN" altLang="en-US"/>
              <a:t>：数据库管理员</a:t>
            </a:r>
            <a:endParaRPr lang="en-US" altLang="zh-CN"/>
          </a:p>
        </p:txBody>
      </p:sp>
      <p:sp>
        <p:nvSpPr>
          <p:cNvPr id="57348" name="Rectangle 3">
            <a:extLst>
              <a:ext uri="{FF2B5EF4-FFF2-40B4-BE49-F238E27FC236}">
                <a16:creationId xmlns:a16="http://schemas.microsoft.com/office/drawing/2014/main" id="{83AAA4B3-007F-42E8-BA84-AD397BD685E8}"/>
              </a:ext>
            </a:extLst>
          </p:cNvPr>
          <p:cNvSpPr>
            <a:spLocks noGrp="1" noChangeArrowheads="1"/>
          </p:cNvSpPr>
          <p:nvPr>
            <p:ph type="body" idx="1"/>
          </p:nvPr>
        </p:nvSpPr>
        <p:spPr>
          <a:xfrm>
            <a:off x="0" y="1341438"/>
            <a:ext cx="9144000" cy="5516562"/>
          </a:xfrm>
        </p:spPr>
        <p:txBody>
          <a:bodyPr/>
          <a:lstStyle/>
          <a:p>
            <a:pPr marL="0" indent="0" eaLnBrk="1" hangingPunct="1">
              <a:buFontTx/>
              <a:buNone/>
              <a:defRPr/>
            </a:pPr>
            <a:r>
              <a:rPr lang="zh-CN" altLang="en-US" dirty="0"/>
              <a:t>负责数据库管理系统的管理与运营</a:t>
            </a:r>
            <a:endParaRPr lang="en-US" altLang="zh-CN" dirty="0"/>
          </a:p>
          <a:p>
            <a:pPr marL="0" indent="0" eaLnBrk="1" hangingPunct="1">
              <a:buFontTx/>
              <a:buNone/>
              <a:defRPr/>
            </a:pPr>
            <a:endParaRPr lang="en-US" altLang="zh-CN" dirty="0"/>
          </a:p>
          <a:p>
            <a:pPr eaLnBrk="1" hangingPunct="1">
              <a:defRPr/>
            </a:pPr>
            <a:r>
              <a:rPr lang="en-US" altLang="zh-CN" dirty="0"/>
              <a:t>Central control of both the data and the programs</a:t>
            </a:r>
          </a:p>
          <a:p>
            <a:pPr eaLnBrk="1" hangingPunct="1">
              <a:defRPr/>
            </a:pPr>
            <a:r>
              <a:rPr lang="en-US" altLang="zh-CN" dirty="0"/>
              <a:t>Coordinates all the activities of the database system</a:t>
            </a:r>
          </a:p>
          <a:p>
            <a:pPr eaLnBrk="1" hangingPunct="1">
              <a:defRPr/>
            </a:pPr>
            <a:r>
              <a:rPr lang="en-US" altLang="zh-CN" dirty="0"/>
              <a:t>the database administrator has a good understanding of the enterprise</a:t>
            </a:r>
            <a:r>
              <a:rPr lang="en-US" altLang="zh-CN" dirty="0">
                <a:latin typeface="Helvetica" panose="020B0604020202020204" pitchFamily="34" charset="0"/>
              </a:rPr>
              <a:t>’</a:t>
            </a:r>
            <a:r>
              <a:rPr lang="en-US" altLang="zh-CN" dirty="0"/>
              <a:t>s information resources and needs</a:t>
            </a:r>
          </a:p>
          <a:p>
            <a:pPr eaLnBrk="1" hangingPunct="1">
              <a:defRPr/>
            </a:pPr>
            <a:endParaRPr lang="en-US" altLang="zh-CN"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3">
            <a:extLst>
              <a:ext uri="{FF2B5EF4-FFF2-40B4-BE49-F238E27FC236}">
                <a16:creationId xmlns:a16="http://schemas.microsoft.com/office/drawing/2014/main" id="{E2D2A1B0-E09F-4FCE-82EC-9C49C18B5A9B}"/>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6C51C7A8-72C5-41D6-94FD-40E439AB34DC}"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64</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66563" name="Rectangle 2">
            <a:extLst>
              <a:ext uri="{FF2B5EF4-FFF2-40B4-BE49-F238E27FC236}">
                <a16:creationId xmlns:a16="http://schemas.microsoft.com/office/drawing/2014/main" id="{F69F1589-3E35-48DD-830B-8B85E10260F7}"/>
              </a:ext>
            </a:extLst>
          </p:cNvPr>
          <p:cNvSpPr>
            <a:spLocks noGrp="1" noChangeArrowheads="1"/>
          </p:cNvSpPr>
          <p:nvPr>
            <p:ph type="title"/>
          </p:nvPr>
        </p:nvSpPr>
        <p:spPr>
          <a:xfrm>
            <a:off x="0" y="44450"/>
            <a:ext cx="9144000" cy="1143000"/>
          </a:xfrm>
        </p:spPr>
        <p:txBody>
          <a:bodyPr/>
          <a:lstStyle/>
          <a:p>
            <a:pPr eaLnBrk="1" hangingPunct="1"/>
            <a:r>
              <a:rPr lang="zh-CN" altLang="en-US"/>
              <a:t>数据库管理员的职责</a:t>
            </a:r>
            <a:endParaRPr lang="en-US" altLang="zh-CN"/>
          </a:p>
        </p:txBody>
      </p:sp>
      <p:sp>
        <p:nvSpPr>
          <p:cNvPr id="66564" name="Rectangle 3">
            <a:extLst>
              <a:ext uri="{FF2B5EF4-FFF2-40B4-BE49-F238E27FC236}">
                <a16:creationId xmlns:a16="http://schemas.microsoft.com/office/drawing/2014/main" id="{34DBFF01-5839-4898-ACCE-8887452F2B90}"/>
              </a:ext>
            </a:extLst>
          </p:cNvPr>
          <p:cNvSpPr>
            <a:spLocks noGrp="1" noChangeArrowheads="1"/>
          </p:cNvSpPr>
          <p:nvPr>
            <p:ph type="body" idx="1"/>
          </p:nvPr>
        </p:nvSpPr>
        <p:spPr>
          <a:xfrm>
            <a:off x="228600" y="1196975"/>
            <a:ext cx="8915400" cy="5661025"/>
          </a:xfrm>
        </p:spPr>
        <p:txBody>
          <a:bodyPr/>
          <a:lstStyle/>
          <a:p>
            <a:pPr eaLnBrk="1" hangingPunct="1"/>
            <a:r>
              <a:rPr lang="en-US" altLang="zh-CN"/>
              <a:t>Database administrator's duties include:</a:t>
            </a:r>
          </a:p>
          <a:p>
            <a:pPr lvl="1" eaLnBrk="1" hangingPunct="1"/>
            <a:r>
              <a:rPr lang="en-US" altLang="zh-CN"/>
              <a:t>Schema definition</a:t>
            </a:r>
          </a:p>
          <a:p>
            <a:pPr lvl="1" eaLnBrk="1" hangingPunct="1"/>
            <a:r>
              <a:rPr lang="en-US" altLang="zh-CN"/>
              <a:t>Storage structure and access method definition</a:t>
            </a:r>
          </a:p>
          <a:p>
            <a:pPr lvl="1" eaLnBrk="1" hangingPunct="1"/>
            <a:r>
              <a:rPr lang="en-US" altLang="zh-CN"/>
              <a:t>Schema and physical organization modification</a:t>
            </a:r>
          </a:p>
          <a:p>
            <a:pPr lvl="1" eaLnBrk="1" hangingPunct="1"/>
            <a:r>
              <a:rPr lang="en-US" altLang="zh-CN"/>
              <a:t>Granting user authority to access the database</a:t>
            </a:r>
          </a:p>
          <a:p>
            <a:pPr lvl="1" eaLnBrk="1" hangingPunct="1"/>
            <a:r>
              <a:rPr lang="en-US" altLang="zh-CN"/>
              <a:t>Routine maintenance</a:t>
            </a:r>
          </a:p>
          <a:p>
            <a:pPr marL="1085850" lvl="2" eaLnBrk="1" hangingPunct="1"/>
            <a:r>
              <a:rPr lang="en-US" altLang="zh-CN"/>
              <a:t>Back up the database</a:t>
            </a:r>
          </a:p>
          <a:p>
            <a:pPr marL="1085850" lvl="2" eaLnBrk="1" hangingPunct="1"/>
            <a:r>
              <a:rPr lang="en-US" altLang="zh-CN"/>
              <a:t>Ensure enough free disk space</a:t>
            </a:r>
          </a:p>
          <a:p>
            <a:pPr marL="1085850" lvl="2" eaLnBrk="1" hangingPunct="1"/>
            <a:r>
              <a:rPr lang="en-US" altLang="zh-CN"/>
              <a:t>Ensure the database performance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3">
            <a:extLst>
              <a:ext uri="{FF2B5EF4-FFF2-40B4-BE49-F238E27FC236}">
                <a16:creationId xmlns:a16="http://schemas.microsoft.com/office/drawing/2014/main" id="{EB85CEB2-4E9D-4ED1-B96A-7A6AB34BCFDC}"/>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50805C49-5244-457A-8D16-CE84BAA4DF2A}"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65</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67587" name="Rectangle 2">
            <a:extLst>
              <a:ext uri="{FF2B5EF4-FFF2-40B4-BE49-F238E27FC236}">
                <a16:creationId xmlns:a16="http://schemas.microsoft.com/office/drawing/2014/main" id="{B2ABEC8A-B1DD-4061-9DD1-D9568DA7EF35}"/>
              </a:ext>
            </a:extLst>
          </p:cNvPr>
          <p:cNvSpPr>
            <a:spLocks noGrp="1" noChangeArrowheads="1"/>
          </p:cNvSpPr>
          <p:nvPr>
            <p:ph type="title"/>
          </p:nvPr>
        </p:nvSpPr>
        <p:spPr/>
        <p:txBody>
          <a:bodyPr/>
          <a:lstStyle/>
          <a:p>
            <a:pPr eaLnBrk="1" hangingPunct="1"/>
            <a:r>
              <a:rPr lang="zh-CN" altLang="en-US"/>
              <a:t>美国数据库管理员的薪酬</a:t>
            </a:r>
            <a:endParaRPr lang="en-US" altLang="zh-CN"/>
          </a:p>
        </p:txBody>
      </p:sp>
      <p:pic>
        <p:nvPicPr>
          <p:cNvPr id="67588" name="图片 2">
            <a:extLst>
              <a:ext uri="{FF2B5EF4-FFF2-40B4-BE49-F238E27FC236}">
                <a16:creationId xmlns:a16="http://schemas.microsoft.com/office/drawing/2014/main" id="{345A4C5F-24CC-4C41-90A1-2BBA401350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258888"/>
            <a:ext cx="5762625" cy="530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图片 5">
            <a:extLst>
              <a:ext uri="{FF2B5EF4-FFF2-40B4-BE49-F238E27FC236}">
                <a16:creationId xmlns:a16="http://schemas.microsoft.com/office/drawing/2014/main" id="{F616731B-09C4-44D4-8322-9FDACEE79D9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06825" y="2520950"/>
            <a:ext cx="5356225"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弧形 6">
            <a:extLst>
              <a:ext uri="{FF2B5EF4-FFF2-40B4-BE49-F238E27FC236}">
                <a16:creationId xmlns:a16="http://schemas.microsoft.com/office/drawing/2014/main" id="{4E43874B-C0CF-493F-938D-8233B581D33E}"/>
              </a:ext>
            </a:extLst>
          </p:cNvPr>
          <p:cNvSpPr/>
          <p:nvPr/>
        </p:nvSpPr>
        <p:spPr>
          <a:xfrm>
            <a:off x="2339975" y="4862513"/>
            <a:ext cx="4679950" cy="889000"/>
          </a:xfrm>
          <a:prstGeom prst="arc">
            <a:avLst>
              <a:gd name="adj1" fmla="val 16403749"/>
              <a:gd name="adj2" fmla="val 0"/>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srgbClr val="FF0000"/>
              </a:solidFill>
            </a:endParaRPr>
          </a:p>
        </p:txBody>
      </p:sp>
      <p:pic>
        <p:nvPicPr>
          <p:cNvPr id="67591" name="图片 7">
            <a:extLst>
              <a:ext uri="{FF2B5EF4-FFF2-40B4-BE49-F238E27FC236}">
                <a16:creationId xmlns:a16="http://schemas.microsoft.com/office/drawing/2014/main" id="{B13AAD8D-04A4-4A1F-848A-0ABDFF048BA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56063" y="4943475"/>
            <a:ext cx="513715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弧形 16">
            <a:extLst>
              <a:ext uri="{FF2B5EF4-FFF2-40B4-BE49-F238E27FC236}">
                <a16:creationId xmlns:a16="http://schemas.microsoft.com/office/drawing/2014/main" id="{4ABFBED0-7232-483B-BBF9-C1816EE25EA7}"/>
              </a:ext>
            </a:extLst>
          </p:cNvPr>
          <p:cNvSpPr/>
          <p:nvPr/>
        </p:nvSpPr>
        <p:spPr>
          <a:xfrm flipV="1">
            <a:off x="-973138" y="2133600"/>
            <a:ext cx="8208963" cy="2474913"/>
          </a:xfrm>
          <a:prstGeom prst="arc">
            <a:avLst>
              <a:gd name="adj1" fmla="val 16403749"/>
              <a:gd name="adj2" fmla="val 0"/>
            </a:avLst>
          </a:prstGeom>
          <a:ln w="15875">
            <a:solidFill>
              <a:srgbClr val="FFC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srgbClr val="FF0000"/>
              </a:solidFill>
            </a:endParaRPr>
          </a:p>
        </p:txBody>
      </p:sp>
      <p:sp>
        <p:nvSpPr>
          <p:cNvPr id="67593" name="矩形 1">
            <a:extLst>
              <a:ext uri="{FF2B5EF4-FFF2-40B4-BE49-F238E27FC236}">
                <a16:creationId xmlns:a16="http://schemas.microsoft.com/office/drawing/2014/main" id="{50F786C2-4971-4E35-8760-A61B56C552D3}"/>
              </a:ext>
            </a:extLst>
          </p:cNvPr>
          <p:cNvSpPr>
            <a:spLocks noChangeArrowheads="1"/>
          </p:cNvSpPr>
          <p:nvPr/>
        </p:nvSpPr>
        <p:spPr bwMode="auto">
          <a:xfrm>
            <a:off x="5099050" y="1281113"/>
            <a:ext cx="4044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n-US" altLang="zh-CN" sz="1800">
                <a:solidFill>
                  <a:schemeClr val="tx1"/>
                </a:solidFill>
              </a:rPr>
              <a:t>USA </a:t>
            </a:r>
            <a:r>
              <a:rPr lang="en-US" altLang="zh-CN" sz="1800" b="1">
                <a:solidFill>
                  <a:schemeClr val="tx1"/>
                </a:solidFill>
              </a:rPr>
              <a:t>Occupation Profiles May 2018 </a:t>
            </a:r>
            <a:endParaRPr lang="zh-CN" altLang="en-US" sz="1800">
              <a:solidFill>
                <a:schemeClr val="tx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3">
            <a:extLst>
              <a:ext uri="{FF2B5EF4-FFF2-40B4-BE49-F238E27FC236}">
                <a16:creationId xmlns:a16="http://schemas.microsoft.com/office/drawing/2014/main" id="{3C2645E9-470A-45CE-ADCE-ED14B6494642}"/>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DD4B8C0D-DC1A-4073-A7F3-5944070737D1}"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66</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76803" name="Rectangle 2">
            <a:extLst>
              <a:ext uri="{FF2B5EF4-FFF2-40B4-BE49-F238E27FC236}">
                <a16:creationId xmlns:a16="http://schemas.microsoft.com/office/drawing/2014/main" id="{743D7AA3-65D4-4230-8D2A-569293C92845}"/>
              </a:ext>
            </a:extLst>
          </p:cNvPr>
          <p:cNvSpPr>
            <a:spLocks noGrp="1" noChangeArrowheads="1"/>
          </p:cNvSpPr>
          <p:nvPr>
            <p:ph type="title"/>
          </p:nvPr>
        </p:nvSpPr>
        <p:spPr/>
        <p:txBody>
          <a:bodyPr/>
          <a:lstStyle/>
          <a:p>
            <a:pPr eaLnBrk="1" hangingPunct="1"/>
            <a:r>
              <a:rPr lang="en-US" altLang="zh-CN"/>
              <a:t>Main Contents</a:t>
            </a:r>
          </a:p>
        </p:txBody>
      </p:sp>
      <p:sp>
        <p:nvSpPr>
          <p:cNvPr id="76804" name="Rectangle 3">
            <a:extLst>
              <a:ext uri="{FF2B5EF4-FFF2-40B4-BE49-F238E27FC236}">
                <a16:creationId xmlns:a16="http://schemas.microsoft.com/office/drawing/2014/main" id="{9A1979EF-758B-406B-B312-205285753427}"/>
              </a:ext>
            </a:extLst>
          </p:cNvPr>
          <p:cNvSpPr>
            <a:spLocks noGrp="1" noChangeArrowheads="1"/>
          </p:cNvSpPr>
          <p:nvPr>
            <p:ph type="body" idx="1"/>
          </p:nvPr>
        </p:nvSpPr>
        <p:spPr>
          <a:xfrm>
            <a:off x="827088" y="1323975"/>
            <a:ext cx="7921625" cy="5534025"/>
          </a:xfrm>
        </p:spPr>
        <p:txBody>
          <a:bodyPr/>
          <a:lstStyle/>
          <a:p>
            <a:pPr marL="609600" indent="-609600" eaLnBrk="1" hangingPunct="1">
              <a:buClr>
                <a:schemeClr val="tx1"/>
              </a:buClr>
              <a:buFont typeface="Wingdings" panose="05000000000000000000" pitchFamily="2" charset="2"/>
              <a:buAutoNum type="arabicPeriod"/>
            </a:pPr>
            <a:r>
              <a:rPr lang="zh-CN" altLang="en-US" dirty="0"/>
              <a:t>基本概念</a:t>
            </a:r>
            <a:endParaRPr lang="en-US" altLang="zh-CN" dirty="0"/>
          </a:p>
          <a:p>
            <a:pPr marL="609600" indent="-609600" eaLnBrk="1" hangingPunct="1">
              <a:buClr>
                <a:schemeClr val="tx1"/>
              </a:buClr>
              <a:buFont typeface="Wingdings" panose="05000000000000000000" pitchFamily="2" charset="2"/>
              <a:buAutoNum type="arabicPeriod"/>
            </a:pPr>
            <a:r>
              <a:rPr lang="zh-CN" altLang="en-US" dirty="0"/>
              <a:t>为什么发明数据库</a:t>
            </a:r>
            <a:r>
              <a:rPr lang="en-US" altLang="zh-CN" dirty="0"/>
              <a:t>?</a:t>
            </a:r>
          </a:p>
          <a:p>
            <a:pPr marL="609600" indent="-609600" eaLnBrk="1" hangingPunct="1">
              <a:buClr>
                <a:schemeClr val="tx1"/>
              </a:buClr>
              <a:buFont typeface="Wingdings" panose="05000000000000000000" pitchFamily="2" charset="2"/>
              <a:buAutoNum type="arabicPeriod"/>
            </a:pPr>
            <a:r>
              <a:rPr lang="zh-CN" altLang="en-US" dirty="0"/>
              <a:t>三层抽象与数据模型</a:t>
            </a:r>
            <a:endParaRPr lang="en-US" altLang="zh-CN" dirty="0"/>
          </a:p>
          <a:p>
            <a:pPr marL="609600" indent="-609600" eaLnBrk="1" hangingPunct="1">
              <a:buClr>
                <a:schemeClr val="tx1"/>
              </a:buClr>
              <a:buFont typeface="Wingdings" panose="05000000000000000000" pitchFamily="2" charset="2"/>
              <a:buAutoNum type="arabicPeriod"/>
            </a:pPr>
            <a:r>
              <a:rPr lang="zh-CN" altLang="en-US" dirty="0"/>
              <a:t>数据库访问语言</a:t>
            </a:r>
            <a:endParaRPr lang="en-US" altLang="zh-CN" dirty="0"/>
          </a:p>
          <a:p>
            <a:pPr marL="609600" indent="-609600" eaLnBrk="1" hangingPunct="1">
              <a:buClr>
                <a:schemeClr val="tx1"/>
              </a:buClr>
              <a:buFont typeface="Wingdings" panose="05000000000000000000" pitchFamily="2" charset="2"/>
              <a:buAutoNum type="arabicPeriod"/>
            </a:pPr>
            <a:r>
              <a:rPr lang="zh-CN" altLang="en-US" dirty="0"/>
              <a:t>数据库管理系统架构</a:t>
            </a:r>
            <a:endParaRPr lang="en-US" altLang="zh-CN" dirty="0"/>
          </a:p>
          <a:p>
            <a:pPr marL="609600" indent="-609600" eaLnBrk="1" hangingPunct="1">
              <a:buClr>
                <a:schemeClr val="tx1"/>
              </a:buClr>
              <a:buFont typeface="Wingdings" panose="05000000000000000000" pitchFamily="2" charset="2"/>
              <a:buAutoNum type="arabicPeriod"/>
            </a:pPr>
            <a:r>
              <a:rPr lang="zh-CN" altLang="en-US" dirty="0"/>
              <a:t>数据库用户角色及其职责</a:t>
            </a:r>
            <a:endParaRPr lang="en-US" altLang="zh-CN" dirty="0"/>
          </a:p>
          <a:p>
            <a:pPr marL="609600" indent="-609600" eaLnBrk="1" hangingPunct="1">
              <a:buClr>
                <a:schemeClr val="tx1"/>
              </a:buClr>
              <a:buFont typeface="Wingdings" panose="05000000000000000000" pitchFamily="2" charset="2"/>
              <a:buAutoNum type="arabicPeriod"/>
            </a:pPr>
            <a:r>
              <a:rPr lang="zh-CN" altLang="en-US" b="1" dirty="0"/>
              <a:t>结语</a:t>
            </a:r>
            <a:endParaRPr lang="en-US" altLang="zh-CN" b="1"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3">
            <a:extLst>
              <a:ext uri="{FF2B5EF4-FFF2-40B4-BE49-F238E27FC236}">
                <a16:creationId xmlns:a16="http://schemas.microsoft.com/office/drawing/2014/main" id="{714A64D9-32F0-418C-B985-49E54163E0F6}"/>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DCD44843-A797-42FC-B1B5-6DE924E1FE6D}"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67</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84995" name="Rectangle 2">
            <a:extLst>
              <a:ext uri="{FF2B5EF4-FFF2-40B4-BE49-F238E27FC236}">
                <a16:creationId xmlns:a16="http://schemas.microsoft.com/office/drawing/2014/main" id="{97DBC651-AD84-403F-8059-758270C62943}"/>
              </a:ext>
            </a:extLst>
          </p:cNvPr>
          <p:cNvSpPr>
            <a:spLocks noGrp="1" noChangeArrowheads="1"/>
          </p:cNvSpPr>
          <p:nvPr>
            <p:ph type="title"/>
          </p:nvPr>
        </p:nvSpPr>
        <p:spPr/>
        <p:txBody>
          <a:bodyPr/>
          <a:lstStyle/>
          <a:p>
            <a:pPr eaLnBrk="1" hangingPunct="1"/>
            <a:r>
              <a:rPr lang="zh-CN" altLang="en-US"/>
              <a:t>数据库领域顶尖学术会议</a:t>
            </a:r>
            <a:endParaRPr lang="en-US" altLang="zh-CN"/>
          </a:p>
        </p:txBody>
      </p:sp>
      <p:sp>
        <p:nvSpPr>
          <p:cNvPr id="84996" name="Rectangle 3">
            <a:extLst>
              <a:ext uri="{FF2B5EF4-FFF2-40B4-BE49-F238E27FC236}">
                <a16:creationId xmlns:a16="http://schemas.microsoft.com/office/drawing/2014/main" id="{EBCAA84D-DC86-427D-8123-B9BA6A129EDD}"/>
              </a:ext>
            </a:extLst>
          </p:cNvPr>
          <p:cNvSpPr>
            <a:spLocks noGrp="1" noChangeArrowheads="1"/>
          </p:cNvSpPr>
          <p:nvPr>
            <p:ph type="body" idx="1"/>
          </p:nvPr>
        </p:nvSpPr>
        <p:spPr>
          <a:xfrm>
            <a:off x="684213" y="1268413"/>
            <a:ext cx="7772400" cy="5589587"/>
          </a:xfrm>
        </p:spPr>
        <p:txBody>
          <a:bodyPr/>
          <a:lstStyle/>
          <a:p>
            <a:pPr marL="381000" indent="-381000" eaLnBrk="1" hangingPunct="1">
              <a:lnSpc>
                <a:spcPct val="90000"/>
              </a:lnSpc>
              <a:buFont typeface="Wingdings" panose="05000000000000000000" pitchFamily="2" charset="2"/>
              <a:buNone/>
            </a:pPr>
            <a:r>
              <a:rPr lang="en-US" altLang="zh-CN"/>
              <a:t>SIGMOD</a:t>
            </a:r>
          </a:p>
          <a:p>
            <a:pPr marL="800100" lvl="1" indent="-342900" eaLnBrk="1" hangingPunct="1">
              <a:lnSpc>
                <a:spcPct val="90000"/>
              </a:lnSpc>
            </a:pPr>
            <a:r>
              <a:rPr lang="en-US" altLang="zh-CN"/>
              <a:t>www.acm.org/sigmod</a:t>
            </a:r>
          </a:p>
          <a:p>
            <a:pPr marL="800100" lvl="1" indent="-342900" eaLnBrk="1" hangingPunct="1">
              <a:lnSpc>
                <a:spcPct val="90000"/>
              </a:lnSpc>
            </a:pPr>
            <a:r>
              <a:rPr lang="en-US" altLang="zh-CN"/>
              <a:t>PODS (Principles of Database Systems, from1982) ,www.acm.org/sigmod/pods</a:t>
            </a:r>
          </a:p>
          <a:p>
            <a:pPr marL="800100" lvl="1" indent="-342900" eaLnBrk="1" hangingPunct="1">
              <a:lnSpc>
                <a:spcPct val="90000"/>
              </a:lnSpc>
            </a:pPr>
            <a:r>
              <a:rPr lang="en-US" altLang="zh-CN"/>
              <a:t> PODS and SIGMOD have been held concurrently since 1991 as one "Joint Conference"</a:t>
            </a:r>
          </a:p>
          <a:p>
            <a:pPr marL="381000" indent="-381000" eaLnBrk="1" hangingPunct="1">
              <a:lnSpc>
                <a:spcPct val="90000"/>
              </a:lnSpc>
              <a:buFont typeface="Wingdings" panose="05000000000000000000" pitchFamily="2" charset="2"/>
              <a:buNone/>
            </a:pPr>
            <a:r>
              <a:rPr lang="en-US" altLang="zh-CN"/>
              <a:t>VLDB</a:t>
            </a:r>
          </a:p>
          <a:p>
            <a:pPr marL="800100" lvl="1" indent="-342900" eaLnBrk="1" hangingPunct="1">
              <a:lnSpc>
                <a:spcPct val="90000"/>
              </a:lnSpc>
              <a:buFontTx/>
              <a:buNone/>
            </a:pPr>
            <a:r>
              <a:rPr lang="en-US" altLang="zh-CN">
                <a:hlinkClick r:id="rId3"/>
              </a:rPr>
              <a:t>www.vldb.org</a:t>
            </a:r>
            <a:endParaRPr lang="en-US" altLang="zh-CN"/>
          </a:p>
          <a:p>
            <a:pPr marL="381000" indent="-381000" eaLnBrk="1" hangingPunct="1">
              <a:lnSpc>
                <a:spcPct val="90000"/>
              </a:lnSpc>
              <a:buFont typeface="Wingdings" panose="05000000000000000000" pitchFamily="2" charset="2"/>
              <a:buNone/>
            </a:pPr>
            <a:r>
              <a:rPr lang="en-US" altLang="zh-CN"/>
              <a:t>ICDE</a:t>
            </a:r>
          </a:p>
          <a:p>
            <a:pPr marL="381000" indent="-381000" eaLnBrk="1" hangingPunct="1">
              <a:lnSpc>
                <a:spcPct val="90000"/>
              </a:lnSpc>
              <a:buFontTx/>
              <a:buNone/>
            </a:pPr>
            <a:r>
              <a:rPr lang="en-US" altLang="zh-CN" sz="2800"/>
              <a:t>	https://icde2022.ieeecomputer.my/</a:t>
            </a:r>
            <a:endParaRPr lang="zh-CN" altLang="en-US" sz="28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灯片编号占位符 3">
            <a:extLst>
              <a:ext uri="{FF2B5EF4-FFF2-40B4-BE49-F238E27FC236}">
                <a16:creationId xmlns:a16="http://schemas.microsoft.com/office/drawing/2014/main" id="{0C949989-F1B8-4F92-A8EF-29B6D8B4BD5B}"/>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F25332F7-86EA-43B9-9476-607334AAC3BE}"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68</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87043" name="Rectangle 2">
            <a:extLst>
              <a:ext uri="{FF2B5EF4-FFF2-40B4-BE49-F238E27FC236}">
                <a16:creationId xmlns:a16="http://schemas.microsoft.com/office/drawing/2014/main" id="{65B0158B-C6C9-405C-8939-36EC1CB05F6C}"/>
              </a:ext>
            </a:extLst>
          </p:cNvPr>
          <p:cNvSpPr>
            <a:spLocks noGrp="1" noChangeArrowheads="1"/>
          </p:cNvSpPr>
          <p:nvPr>
            <p:ph type="title"/>
          </p:nvPr>
        </p:nvSpPr>
        <p:spPr>
          <a:xfrm>
            <a:off x="215900" y="0"/>
            <a:ext cx="8712200" cy="1143000"/>
          </a:xfrm>
        </p:spPr>
        <p:txBody>
          <a:bodyPr/>
          <a:lstStyle/>
          <a:p>
            <a:pPr eaLnBrk="1" hangingPunct="1"/>
            <a:r>
              <a:rPr lang="zh-CN" altLang="en-US" sz="3600"/>
              <a:t>关于数据库研究的西雅图报告</a:t>
            </a:r>
            <a:r>
              <a:rPr lang="en-US" altLang="zh-CN" sz="3600"/>
              <a:t>-2018</a:t>
            </a:r>
          </a:p>
        </p:txBody>
      </p:sp>
      <p:sp>
        <p:nvSpPr>
          <p:cNvPr id="5" name="矩形 4">
            <a:extLst>
              <a:ext uri="{FF2B5EF4-FFF2-40B4-BE49-F238E27FC236}">
                <a16:creationId xmlns:a16="http://schemas.microsoft.com/office/drawing/2014/main" id="{DCAF4D17-B5E6-48F3-9859-91E95A4623A5}"/>
              </a:ext>
            </a:extLst>
          </p:cNvPr>
          <p:cNvSpPr/>
          <p:nvPr/>
        </p:nvSpPr>
        <p:spPr>
          <a:xfrm>
            <a:off x="155575" y="1311275"/>
            <a:ext cx="8880475" cy="4926013"/>
          </a:xfrm>
          <a:prstGeom prst="rect">
            <a:avLst/>
          </a:prstGeom>
        </p:spPr>
        <p:txBody>
          <a:bodyPr>
            <a:spAutoFit/>
          </a:bodyPr>
          <a:lstStyle/>
          <a:p>
            <a:pPr>
              <a:lnSpc>
                <a:spcPct val="120000"/>
              </a:lnSpc>
              <a:defRPr/>
            </a:pPr>
            <a:r>
              <a:rPr lang="zh-CN" altLang="en-US" sz="2400" dirty="0"/>
              <a:t>缘起：全球数据库领域学术大咖每五年做一次技术预测。</a:t>
            </a:r>
            <a:endParaRPr lang="en-US" altLang="zh-CN" sz="2400" dirty="0"/>
          </a:p>
          <a:p>
            <a:pPr>
              <a:lnSpc>
                <a:spcPct val="120000"/>
              </a:lnSpc>
              <a:defRPr/>
            </a:pPr>
            <a:r>
              <a:rPr lang="en-US" altLang="zh-CN" sz="2400" dirty="0"/>
              <a:t>2018</a:t>
            </a:r>
            <a:r>
              <a:rPr lang="zh-CN" altLang="en-US" sz="2400" dirty="0"/>
              <a:t>年</a:t>
            </a:r>
            <a:r>
              <a:rPr lang="en-US" altLang="zh-CN" sz="2400" dirty="0"/>
              <a:t>10</a:t>
            </a:r>
            <a:r>
              <a:rPr lang="zh-CN" altLang="en-US" sz="2400" dirty="0"/>
              <a:t>月</a:t>
            </a:r>
            <a:r>
              <a:rPr lang="en-US" altLang="zh-CN" sz="2400" dirty="0"/>
              <a:t>9</a:t>
            </a:r>
            <a:r>
              <a:rPr lang="zh-CN" altLang="en-US" sz="2400" dirty="0"/>
              <a:t>日至</a:t>
            </a:r>
            <a:r>
              <a:rPr lang="en-US" altLang="zh-CN" sz="2400" dirty="0"/>
              <a:t>10</a:t>
            </a:r>
            <a:r>
              <a:rPr lang="zh-CN" altLang="en-US" sz="2400" dirty="0"/>
              <a:t>日全球</a:t>
            </a:r>
            <a:r>
              <a:rPr lang="en-US" altLang="zh-CN" sz="2400" dirty="0"/>
              <a:t>33</a:t>
            </a:r>
            <a:r>
              <a:rPr lang="zh-CN" altLang="en-US" sz="2400" dirty="0"/>
              <a:t>位知名学者齐聚西雅图，总结了数据库领域取得的成就：</a:t>
            </a:r>
            <a:endParaRPr lang="en-US" altLang="zh-CN" sz="2400" dirty="0"/>
          </a:p>
          <a:p>
            <a:pPr marL="457200" indent="-457200">
              <a:lnSpc>
                <a:spcPct val="120000"/>
              </a:lnSpc>
              <a:buFontTx/>
              <a:buAutoNum type="arabicPeriod"/>
              <a:defRPr/>
            </a:pPr>
            <a:r>
              <a:rPr lang="zh-CN" altLang="en-US" sz="2400" dirty="0"/>
              <a:t>单一关系数据库市场规模就超过</a:t>
            </a:r>
            <a:r>
              <a:rPr lang="en-US" altLang="zh-CN" sz="2400" dirty="0"/>
              <a:t>500</a:t>
            </a:r>
            <a:r>
              <a:rPr lang="zh-CN" altLang="en-US" sz="2400" dirty="0"/>
              <a:t>亿美元（</a:t>
            </a:r>
            <a:r>
              <a:rPr lang="en-US" altLang="zh-CN" sz="2400" dirty="0"/>
              <a:t> $50B</a:t>
            </a:r>
            <a:r>
              <a:rPr lang="zh-CN" altLang="en-US" sz="2400" dirty="0"/>
              <a:t>）</a:t>
            </a:r>
            <a:endParaRPr lang="en-US" altLang="zh-CN" sz="2400" dirty="0"/>
          </a:p>
          <a:p>
            <a:pPr marL="457200" indent="-457200">
              <a:lnSpc>
                <a:spcPct val="120000"/>
              </a:lnSpc>
              <a:buFontTx/>
              <a:buAutoNum type="arabicPeriod"/>
              <a:defRPr/>
            </a:pPr>
            <a:r>
              <a:rPr lang="en-US" altLang="zh-CN" sz="2400" dirty="0"/>
              <a:t> </a:t>
            </a:r>
            <a:r>
              <a:rPr lang="zh-CN" altLang="en-US" sz="2400" dirty="0"/>
              <a:t>数据库学术界引领了列存储、数据即服务、混合事务分析负载、数据清洗与数据治理领域的发展</a:t>
            </a:r>
            <a:endParaRPr lang="en-US" altLang="zh-CN" sz="2400" dirty="0"/>
          </a:p>
          <a:p>
            <a:pPr>
              <a:lnSpc>
                <a:spcPct val="120000"/>
              </a:lnSpc>
              <a:defRPr/>
            </a:pPr>
            <a:r>
              <a:rPr lang="zh-CN" altLang="en-US" sz="2400" dirty="0"/>
              <a:t>同时，梳理了大数据与人工智能环境下数据库科技与产业挑战：</a:t>
            </a:r>
            <a:endParaRPr lang="en-US" altLang="zh-CN" sz="2400" dirty="0"/>
          </a:p>
          <a:p>
            <a:pPr marL="457200" indent="-457200">
              <a:lnSpc>
                <a:spcPct val="120000"/>
              </a:lnSpc>
              <a:buFontTx/>
              <a:buAutoNum type="arabicPeriod"/>
              <a:defRPr/>
            </a:pPr>
            <a:r>
              <a:rPr lang="en-US" altLang="zh-CN" sz="2400" dirty="0"/>
              <a:t>Data Science</a:t>
            </a:r>
          </a:p>
          <a:p>
            <a:pPr marL="457200" indent="-457200">
              <a:lnSpc>
                <a:spcPct val="120000"/>
              </a:lnSpc>
              <a:buFontTx/>
              <a:buAutoNum type="arabicPeriod"/>
              <a:defRPr/>
            </a:pPr>
            <a:r>
              <a:rPr lang="en-US" altLang="zh-CN" sz="2400" dirty="0"/>
              <a:t>Data Governance</a:t>
            </a:r>
          </a:p>
          <a:p>
            <a:pPr marL="457200" indent="-457200">
              <a:lnSpc>
                <a:spcPct val="120000"/>
              </a:lnSpc>
              <a:buFontTx/>
              <a:buAutoNum type="arabicPeriod"/>
              <a:defRPr/>
            </a:pPr>
            <a:r>
              <a:rPr lang="en-US" altLang="zh-CN" sz="2400" dirty="0"/>
              <a:t>Cloud Services</a:t>
            </a:r>
          </a:p>
          <a:p>
            <a:pPr marL="457200" indent="-457200">
              <a:lnSpc>
                <a:spcPct val="120000"/>
              </a:lnSpc>
              <a:buFontTx/>
              <a:buAutoNum type="arabicPeriod"/>
              <a:defRPr/>
            </a:pPr>
            <a:endParaRPr lang="en-US" altLang="zh-CN" sz="2400" dirty="0"/>
          </a:p>
        </p:txBody>
      </p:sp>
      <p:sp>
        <p:nvSpPr>
          <p:cNvPr id="87045" name="矩形 6">
            <a:extLst>
              <a:ext uri="{FF2B5EF4-FFF2-40B4-BE49-F238E27FC236}">
                <a16:creationId xmlns:a16="http://schemas.microsoft.com/office/drawing/2014/main" id="{5C9AA927-86C5-4C6F-B5C7-23E019AEF321}"/>
              </a:ext>
            </a:extLst>
          </p:cNvPr>
          <p:cNvSpPr>
            <a:spLocks noChangeArrowheads="1"/>
          </p:cNvSpPr>
          <p:nvPr/>
        </p:nvSpPr>
        <p:spPr bwMode="auto">
          <a:xfrm>
            <a:off x="228600" y="5875338"/>
            <a:ext cx="9001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spcBef>
                <a:spcPct val="0"/>
              </a:spcBef>
              <a:buFontTx/>
              <a:buNone/>
            </a:pPr>
            <a:r>
              <a:rPr lang="en-US" altLang="zh-CN" sz="1800">
                <a:solidFill>
                  <a:schemeClr val="tx1"/>
                </a:solidFill>
              </a:rPr>
              <a:t>https://sigmodrecord.org/publications/sigmodRecord/1912/pdfs/07_Reports_Abadi.pdf</a:t>
            </a:r>
            <a:endParaRPr lang="zh-CN" altLang="en-US" sz="1800">
              <a:solidFill>
                <a:schemeClr val="tx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a:extLst>
              <a:ext uri="{FF2B5EF4-FFF2-40B4-BE49-F238E27FC236}">
                <a16:creationId xmlns:a16="http://schemas.microsoft.com/office/drawing/2014/main" id="{CFD4AA79-4B29-447D-9479-FFC8BEF87D0A}"/>
              </a:ext>
            </a:extLst>
          </p:cNvPr>
          <p:cNvSpPr>
            <a:spLocks noGrp="1" noChangeArrowheads="1"/>
          </p:cNvSpPr>
          <p:nvPr>
            <p:ph type="title"/>
          </p:nvPr>
        </p:nvSpPr>
        <p:spPr>
          <a:xfrm>
            <a:off x="628650" y="365125"/>
            <a:ext cx="7886700" cy="844550"/>
          </a:xfrm>
        </p:spPr>
        <p:txBody>
          <a:bodyPr/>
          <a:lstStyle/>
          <a:p>
            <a:r>
              <a:rPr lang="zh-CN" altLang="en-US"/>
              <a:t>教学目标</a:t>
            </a:r>
            <a:endParaRPr lang="zh-CN" altLang="en-US" dirty="0"/>
          </a:p>
        </p:txBody>
      </p:sp>
      <p:sp>
        <p:nvSpPr>
          <p:cNvPr id="3" name="内容占位符 2">
            <a:extLst>
              <a:ext uri="{FF2B5EF4-FFF2-40B4-BE49-F238E27FC236}">
                <a16:creationId xmlns:a16="http://schemas.microsoft.com/office/drawing/2014/main" id="{751220C5-C440-4DD6-8BF1-84462E3F8FAD}"/>
              </a:ext>
            </a:extLst>
          </p:cNvPr>
          <p:cNvSpPr>
            <a:spLocks noGrp="1"/>
          </p:cNvSpPr>
          <p:nvPr>
            <p:ph idx="1"/>
          </p:nvPr>
        </p:nvSpPr>
        <p:spPr>
          <a:xfrm>
            <a:off x="628650" y="1341438"/>
            <a:ext cx="8335963" cy="4657725"/>
          </a:xfrm>
        </p:spPr>
        <p:txBody>
          <a:bodyPr/>
          <a:lstStyle/>
          <a:p>
            <a:pPr marL="0" indent="0">
              <a:buFontTx/>
              <a:buNone/>
              <a:defRPr/>
            </a:pPr>
            <a:r>
              <a:rPr lang="zh-CN" altLang="en-US" b="1" dirty="0"/>
              <a:t>会理论、会应用、会设计、会实现（四会）</a:t>
            </a:r>
          </a:p>
          <a:p>
            <a:pPr>
              <a:defRPr/>
            </a:pPr>
            <a:r>
              <a:rPr lang="zh-CN" altLang="en-US" dirty="0">
                <a:ea typeface="ＭＳ Ｐゴシック" panose="020B0600070205080204" pitchFamily="34" charset="-128"/>
              </a:rPr>
              <a:t>内容</a:t>
            </a:r>
            <a:endParaRPr lang="en-US" altLang="zh-CN" dirty="0">
              <a:ea typeface="ＭＳ Ｐゴシック" panose="020B0600070205080204" pitchFamily="34" charset="-128"/>
            </a:endParaRPr>
          </a:p>
          <a:p>
            <a:pPr>
              <a:defRPr/>
            </a:pPr>
            <a:endParaRPr lang="en-US" altLang="zh-CN" dirty="0">
              <a:ea typeface="ＭＳ Ｐゴシック" panose="020B0600070205080204" pitchFamily="34" charset="-128"/>
            </a:endParaRPr>
          </a:p>
        </p:txBody>
      </p:sp>
      <p:graphicFrame>
        <p:nvGraphicFramePr>
          <p:cNvPr id="4" name="表格 3">
            <a:extLst>
              <a:ext uri="{FF2B5EF4-FFF2-40B4-BE49-F238E27FC236}">
                <a16:creationId xmlns:a16="http://schemas.microsoft.com/office/drawing/2014/main" id="{9D4C25DE-D8DB-4A4F-A80A-4470EAEC79D8}"/>
              </a:ext>
            </a:extLst>
          </p:cNvPr>
          <p:cNvGraphicFramePr>
            <a:graphicFrameLocks noGrp="1"/>
          </p:cNvGraphicFramePr>
          <p:nvPr/>
        </p:nvGraphicFramePr>
        <p:xfrm>
          <a:off x="722313" y="2581275"/>
          <a:ext cx="7699376" cy="3905250"/>
        </p:xfrm>
        <a:graphic>
          <a:graphicData uri="http://schemas.openxmlformats.org/drawingml/2006/table">
            <a:tbl>
              <a:tblPr firstRow="1" bandRow="1">
                <a:tableStyleId>{5C22544A-7EE6-4342-B048-85BDC9FD1C3A}</a:tableStyleId>
              </a:tblPr>
              <a:tblGrid>
                <a:gridCol w="1410949">
                  <a:extLst>
                    <a:ext uri="{9D8B030D-6E8A-4147-A177-3AD203B41FA5}">
                      <a16:colId xmlns:a16="http://schemas.microsoft.com/office/drawing/2014/main" val="947169166"/>
                    </a:ext>
                  </a:extLst>
                </a:gridCol>
                <a:gridCol w="3707117">
                  <a:extLst>
                    <a:ext uri="{9D8B030D-6E8A-4147-A177-3AD203B41FA5}">
                      <a16:colId xmlns:a16="http://schemas.microsoft.com/office/drawing/2014/main" val="1124720895"/>
                    </a:ext>
                  </a:extLst>
                </a:gridCol>
                <a:gridCol w="2581310">
                  <a:extLst>
                    <a:ext uri="{9D8B030D-6E8A-4147-A177-3AD203B41FA5}">
                      <a16:colId xmlns:a16="http://schemas.microsoft.com/office/drawing/2014/main" val="1449759424"/>
                    </a:ext>
                  </a:extLst>
                </a:gridCol>
              </a:tblGrid>
              <a:tr h="625550">
                <a:tc>
                  <a:txBody>
                    <a:bodyPr/>
                    <a:lstStyle/>
                    <a:p>
                      <a:r>
                        <a:rPr lang="zh-CN" altLang="en-US" sz="1800" dirty="0"/>
                        <a:t>内容</a:t>
                      </a:r>
                    </a:p>
                  </a:txBody>
                  <a:tcPr marL="91441" marR="91441" marT="45715" marB="45715"/>
                </a:tc>
                <a:tc>
                  <a:txBody>
                    <a:bodyPr/>
                    <a:lstStyle/>
                    <a:p>
                      <a:r>
                        <a:rPr lang="zh-CN" altLang="en-US" sz="1800" dirty="0"/>
                        <a:t>核心知识点</a:t>
                      </a:r>
                    </a:p>
                  </a:txBody>
                  <a:tcPr marL="91441" marR="91441" marT="45715" marB="45715"/>
                </a:tc>
                <a:tc>
                  <a:txBody>
                    <a:bodyPr/>
                    <a:lstStyle/>
                    <a:p>
                      <a:r>
                        <a:rPr lang="zh-CN" altLang="en-US" sz="1800" dirty="0"/>
                        <a:t>对应章节</a:t>
                      </a:r>
                    </a:p>
                  </a:txBody>
                  <a:tcPr marL="91441" marR="91441" marT="45715" marB="45715"/>
                </a:tc>
                <a:extLst>
                  <a:ext uri="{0D108BD9-81ED-4DB2-BD59-A6C34878D82A}">
                    <a16:rowId xmlns:a16="http://schemas.microsoft.com/office/drawing/2014/main" val="3979470630"/>
                  </a:ext>
                </a:extLst>
              </a:tr>
              <a:tr h="819925">
                <a:tc>
                  <a:txBody>
                    <a:bodyPr/>
                    <a:lstStyle/>
                    <a:p>
                      <a:r>
                        <a:rPr lang="zh-CN" altLang="en-US" sz="1800" dirty="0">
                          <a:ea typeface="ＭＳ Ｐゴシック" panose="020B0600070205080204" pitchFamily="34" charset="-128"/>
                        </a:rPr>
                        <a:t>数据库理论 </a:t>
                      </a:r>
                      <a:endParaRPr lang="zh-CN" altLang="en-US" sz="1800" dirty="0"/>
                    </a:p>
                  </a:txBody>
                  <a:tcPr marL="91441" marR="91441" marT="45715" marB="45715"/>
                </a:tc>
                <a:tc>
                  <a:txBody>
                    <a:bodyPr/>
                    <a:lstStyle/>
                    <a:p>
                      <a:r>
                        <a:rPr lang="zh-CN" altLang="en-US" sz="1800" dirty="0"/>
                        <a:t>关系模型、关系代数、关系演算</a:t>
                      </a:r>
                    </a:p>
                  </a:txBody>
                  <a:tcPr marL="91441" marR="91441" marT="45715" marB="45715"/>
                </a:tc>
                <a:tc>
                  <a:txBody>
                    <a:bodyPr/>
                    <a:lstStyle/>
                    <a:p>
                      <a:r>
                        <a:rPr lang="en-US" altLang="zh-CN" sz="1800" dirty="0"/>
                        <a:t>CHP. 1</a:t>
                      </a:r>
                      <a:r>
                        <a:rPr lang="zh-CN" altLang="en-US" sz="1800" dirty="0"/>
                        <a:t>、</a:t>
                      </a:r>
                      <a:r>
                        <a:rPr lang="en-US" altLang="zh-CN" sz="1800" dirty="0"/>
                        <a:t>2</a:t>
                      </a:r>
                      <a:endParaRPr lang="zh-CN" altLang="en-US" sz="1800" dirty="0"/>
                    </a:p>
                  </a:txBody>
                  <a:tcPr marL="91441" marR="91441" marT="45715" marB="45715"/>
                </a:tc>
                <a:extLst>
                  <a:ext uri="{0D108BD9-81ED-4DB2-BD59-A6C34878D82A}">
                    <a16:rowId xmlns:a16="http://schemas.microsoft.com/office/drawing/2014/main" val="775181607"/>
                  </a:ext>
                </a:extLst>
              </a:tr>
              <a:tr h="8199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latin typeface="+mn-lt"/>
                          <a:ea typeface="ＭＳ Ｐゴシック" panose="020B0600070205080204" pitchFamily="34" charset="-128"/>
                          <a:cs typeface="+mn-cs"/>
                        </a:rPr>
                        <a:t>数据库应用</a:t>
                      </a:r>
                    </a:p>
                    <a:p>
                      <a:endParaRPr lang="zh-CN" altLang="en-US" sz="1800" dirty="0"/>
                    </a:p>
                  </a:txBody>
                  <a:tcPr marL="91441" marR="91441" marT="45715" marB="4571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a typeface="ＭＳ Ｐゴシック" panose="020B0600070205080204" pitchFamily="34" charset="-128"/>
                        </a:rPr>
                        <a:t>SQL</a:t>
                      </a:r>
                      <a:r>
                        <a:rPr lang="zh-CN" altLang="en-US" sz="1800" dirty="0">
                          <a:ea typeface="ＭＳ Ｐゴシック" panose="020B0600070205080204" pitchFamily="34" charset="-128"/>
                        </a:rPr>
                        <a:t>语言、</a:t>
                      </a:r>
                      <a:r>
                        <a:rPr lang="en-US" altLang="zh-CN" sz="1800" dirty="0">
                          <a:ea typeface="ＭＳ Ｐゴシック" panose="020B0600070205080204" pitchFamily="34" charset="-128"/>
                        </a:rPr>
                        <a:t>JDBC</a:t>
                      </a:r>
                      <a:r>
                        <a:rPr lang="zh-CN" altLang="en-US" sz="1800" dirty="0">
                          <a:ea typeface="ＭＳ Ｐゴシック" panose="020B0600070205080204" pitchFamily="34" charset="-128"/>
                        </a:rPr>
                        <a:t> </a:t>
                      </a:r>
                      <a:endParaRPr lang="zh-CN" altLang="en-US" sz="1800" dirty="0"/>
                    </a:p>
                  </a:txBody>
                  <a:tcPr marL="91441" marR="91441" marT="45715" marB="45715"/>
                </a:tc>
                <a:tc>
                  <a:txBody>
                    <a:bodyPr/>
                    <a:lstStyle/>
                    <a:p>
                      <a:r>
                        <a:rPr lang="en-US" altLang="zh-CN" sz="1800" dirty="0"/>
                        <a:t>CHP3</a:t>
                      </a:r>
                      <a:r>
                        <a:rPr lang="zh-CN" altLang="en-US" sz="1800" dirty="0"/>
                        <a:t>、</a:t>
                      </a:r>
                      <a:r>
                        <a:rPr lang="en-US" altLang="zh-CN" sz="1800" dirty="0"/>
                        <a:t>4</a:t>
                      </a:r>
                      <a:r>
                        <a:rPr lang="zh-CN" altLang="en-US" sz="1800" dirty="0"/>
                        <a:t>、</a:t>
                      </a:r>
                      <a:r>
                        <a:rPr lang="en-US" altLang="zh-CN" sz="1800" dirty="0"/>
                        <a:t>5</a:t>
                      </a:r>
                      <a:endParaRPr lang="zh-CN" altLang="en-US" sz="1800" dirty="0"/>
                    </a:p>
                  </a:txBody>
                  <a:tcPr marL="91441" marR="91441" marT="45715" marB="45715"/>
                </a:tc>
                <a:extLst>
                  <a:ext uri="{0D108BD9-81ED-4DB2-BD59-A6C34878D82A}">
                    <a16:rowId xmlns:a16="http://schemas.microsoft.com/office/drawing/2014/main" val="496669875"/>
                  </a:ext>
                </a:extLst>
              </a:tr>
              <a:tr h="819925">
                <a:tc>
                  <a:txBody>
                    <a:bodyPr/>
                    <a:lstStyle/>
                    <a:p>
                      <a:r>
                        <a:rPr lang="zh-CN" altLang="en-US" sz="1800" dirty="0">
                          <a:ea typeface="ＭＳ Ｐゴシック" panose="020B0600070205080204" pitchFamily="34" charset="-128"/>
                        </a:rPr>
                        <a:t>数据库设计</a:t>
                      </a:r>
                      <a:endParaRPr lang="zh-CN" altLang="en-US" sz="1800" dirty="0"/>
                    </a:p>
                  </a:txBody>
                  <a:tcPr marL="91441" marR="91441" marT="45715" marB="4571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实体</a:t>
                      </a:r>
                      <a:r>
                        <a:rPr lang="en-US" altLang="zh-CN" sz="1800" dirty="0"/>
                        <a:t>-</a:t>
                      </a:r>
                      <a:r>
                        <a:rPr lang="zh-CN" altLang="en-US" sz="1800" dirty="0"/>
                        <a:t>联系图、关系范式</a:t>
                      </a:r>
                    </a:p>
                    <a:p>
                      <a:endParaRPr lang="zh-CN" altLang="en-US" sz="1800" dirty="0"/>
                    </a:p>
                  </a:txBody>
                  <a:tcPr marL="91441" marR="91441" marT="45715" marB="45715"/>
                </a:tc>
                <a:tc>
                  <a:txBody>
                    <a:bodyPr/>
                    <a:lstStyle/>
                    <a:p>
                      <a:r>
                        <a:rPr lang="en-US" altLang="zh-CN" sz="1800" dirty="0"/>
                        <a:t>CHP6</a:t>
                      </a:r>
                      <a:r>
                        <a:rPr lang="zh-CN" altLang="en-US" sz="1800" dirty="0"/>
                        <a:t>、</a:t>
                      </a:r>
                      <a:r>
                        <a:rPr lang="en-US" altLang="zh-CN" sz="1800" dirty="0"/>
                        <a:t>7</a:t>
                      </a:r>
                      <a:endParaRPr lang="zh-CN" altLang="en-US" sz="1800" dirty="0"/>
                    </a:p>
                  </a:txBody>
                  <a:tcPr marL="91441" marR="91441" marT="45715" marB="45715"/>
                </a:tc>
                <a:extLst>
                  <a:ext uri="{0D108BD9-81ED-4DB2-BD59-A6C34878D82A}">
                    <a16:rowId xmlns:a16="http://schemas.microsoft.com/office/drawing/2014/main" val="2399689050"/>
                  </a:ext>
                </a:extLst>
              </a:tr>
              <a:tr h="8199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a typeface="ＭＳ Ｐゴシック" panose="020B0600070205080204" pitchFamily="34" charset="-128"/>
                        </a:rPr>
                        <a:t>数据库实现</a:t>
                      </a:r>
                      <a:endParaRPr lang="en-US" altLang="zh-CN" sz="1800" dirty="0">
                        <a:ea typeface="ＭＳ Ｐゴシック" panose="020B0600070205080204" pitchFamily="34" charset="-128"/>
                      </a:endParaRPr>
                    </a:p>
                  </a:txBody>
                  <a:tcPr marL="91441" marR="91441" marT="45715" marB="45715"/>
                </a:tc>
                <a:tc>
                  <a:txBody>
                    <a:bodyPr/>
                    <a:lstStyle/>
                    <a:p>
                      <a:r>
                        <a:rPr lang="zh-CN" altLang="en-US" sz="1800" dirty="0"/>
                        <a:t>存贮、索引、查询、优化、</a:t>
                      </a:r>
                      <a:endParaRPr lang="en-US" altLang="zh-CN" sz="1800" dirty="0"/>
                    </a:p>
                    <a:p>
                      <a:r>
                        <a:rPr lang="zh-CN" altLang="en-US" sz="1800" dirty="0"/>
                        <a:t>事务、并发、恢复</a:t>
                      </a:r>
                    </a:p>
                  </a:txBody>
                  <a:tcPr marL="91441" marR="91441" marT="45715" marB="45715"/>
                </a:tc>
                <a:tc>
                  <a:txBody>
                    <a:bodyPr/>
                    <a:lstStyle/>
                    <a:p>
                      <a:r>
                        <a:rPr lang="en-US" altLang="zh-CN" sz="1800" dirty="0"/>
                        <a:t>CHP12</a:t>
                      </a:r>
                      <a:r>
                        <a:rPr lang="zh-CN" altLang="en-US" sz="1800" dirty="0"/>
                        <a:t>、</a:t>
                      </a:r>
                      <a:r>
                        <a:rPr lang="en-US" altLang="zh-CN" sz="1800" dirty="0"/>
                        <a:t>13</a:t>
                      </a:r>
                      <a:r>
                        <a:rPr lang="zh-CN" altLang="en-US" sz="1800" dirty="0"/>
                        <a:t>、</a:t>
                      </a:r>
                      <a:r>
                        <a:rPr lang="en-US" altLang="zh-CN" sz="1800" dirty="0"/>
                        <a:t>14</a:t>
                      </a:r>
                      <a:r>
                        <a:rPr lang="zh-CN" altLang="en-US" sz="1800" dirty="0"/>
                        <a:t>、</a:t>
                      </a:r>
                      <a:r>
                        <a:rPr lang="en-US" altLang="zh-CN" sz="1800" dirty="0"/>
                        <a:t>15</a:t>
                      </a:r>
                      <a:r>
                        <a:rPr lang="zh-CN" altLang="en-US" sz="1800" dirty="0"/>
                        <a:t>、</a:t>
                      </a:r>
                      <a:r>
                        <a:rPr lang="en-US" altLang="zh-CN" sz="1800" dirty="0"/>
                        <a:t>16</a:t>
                      </a:r>
                      <a:r>
                        <a:rPr lang="zh-CN" altLang="en-US" sz="1800" dirty="0"/>
                        <a:t>、</a:t>
                      </a:r>
                      <a:r>
                        <a:rPr lang="en-US" altLang="zh-CN" sz="1800" dirty="0"/>
                        <a:t>17</a:t>
                      </a:r>
                      <a:r>
                        <a:rPr lang="zh-CN" altLang="en-US" sz="1800" dirty="0"/>
                        <a:t>、</a:t>
                      </a:r>
                      <a:r>
                        <a:rPr lang="en-US" altLang="zh-CN" sz="1800" dirty="0"/>
                        <a:t>18</a:t>
                      </a:r>
                      <a:r>
                        <a:rPr lang="zh-CN" altLang="en-US" sz="1800" dirty="0"/>
                        <a:t>、</a:t>
                      </a:r>
                      <a:r>
                        <a:rPr lang="en-US" altLang="zh-CN" sz="1800" dirty="0"/>
                        <a:t>19</a:t>
                      </a:r>
                      <a:endParaRPr lang="zh-CN" altLang="en-US" sz="1800" dirty="0"/>
                    </a:p>
                  </a:txBody>
                  <a:tcPr marL="91441" marR="91441" marT="45715" marB="45715"/>
                </a:tc>
                <a:extLst>
                  <a:ext uri="{0D108BD9-81ED-4DB2-BD59-A6C34878D82A}">
                    <a16:rowId xmlns:a16="http://schemas.microsoft.com/office/drawing/2014/main" val="1705814309"/>
                  </a:ext>
                </a:extLst>
              </a:tr>
            </a:tbl>
          </a:graphicData>
        </a:graphic>
      </p:graphicFrame>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3">
            <a:extLst>
              <a:ext uri="{FF2B5EF4-FFF2-40B4-BE49-F238E27FC236}">
                <a16:creationId xmlns:a16="http://schemas.microsoft.com/office/drawing/2014/main" id="{326E81C4-1B54-4E13-862E-630E8F37DF99}"/>
              </a:ext>
            </a:extLst>
          </p:cNvPr>
          <p:cNvSpPr>
            <a:spLocks noGrp="1"/>
          </p:cNvSpPr>
          <p:nvPr>
            <p:ph type="sldNum" sz="quarter" idx="12"/>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905CA938-E647-4C37-94F0-5F7771F003FF}" type="slidenum">
              <a:rPr lang="en-US" altLang="zh-CN" sz="1400" smtClean="0">
                <a:solidFill>
                  <a:schemeClr val="tx1"/>
                </a:solidFill>
                <a:latin typeface="Times New Roman" panose="02020603050405020304" pitchFamily="18" charset="0"/>
                <a:ea typeface="宋体" panose="02010600030101010101" pitchFamily="2" charset="-122"/>
              </a:rPr>
              <a:pPr algn="l">
                <a:spcBef>
                  <a:spcPct val="0"/>
                </a:spcBef>
                <a:buFontTx/>
                <a:buNone/>
              </a:pPr>
              <a:t>7</a:t>
            </a:fld>
            <a:endParaRPr lang="en-US" altLang="zh-CN" sz="1400">
              <a:solidFill>
                <a:schemeClr val="tx1"/>
              </a:solidFill>
              <a:latin typeface="Times New Roman" panose="02020603050405020304" pitchFamily="18" charset="0"/>
              <a:ea typeface="宋体" panose="02010600030101010101" pitchFamily="2" charset="-122"/>
            </a:endParaRPr>
          </a:p>
        </p:txBody>
      </p:sp>
      <p:sp>
        <p:nvSpPr>
          <p:cNvPr id="13315" name="Rectangle 2">
            <a:extLst>
              <a:ext uri="{FF2B5EF4-FFF2-40B4-BE49-F238E27FC236}">
                <a16:creationId xmlns:a16="http://schemas.microsoft.com/office/drawing/2014/main" id="{04A083A7-E059-4F27-B567-271270648E9D}"/>
              </a:ext>
            </a:extLst>
          </p:cNvPr>
          <p:cNvSpPr>
            <a:spLocks noGrp="1" noChangeArrowheads="1"/>
          </p:cNvSpPr>
          <p:nvPr>
            <p:ph type="title"/>
          </p:nvPr>
        </p:nvSpPr>
        <p:spPr>
          <a:xfrm>
            <a:off x="755650" y="0"/>
            <a:ext cx="8077200" cy="1058863"/>
          </a:xfrm>
        </p:spPr>
        <p:txBody>
          <a:bodyPr/>
          <a:lstStyle/>
          <a:p>
            <a:pPr eaLnBrk="1" hangingPunct="1"/>
            <a:r>
              <a:rPr lang="zh-CN" altLang="en-US" dirty="0"/>
              <a:t>数据无处不在</a:t>
            </a:r>
            <a:endParaRPr lang="en-US" altLang="zh-CN" dirty="0"/>
          </a:p>
        </p:txBody>
      </p:sp>
      <p:sp>
        <p:nvSpPr>
          <p:cNvPr id="8196" name="Rectangle 3">
            <a:extLst>
              <a:ext uri="{FF2B5EF4-FFF2-40B4-BE49-F238E27FC236}">
                <a16:creationId xmlns:a16="http://schemas.microsoft.com/office/drawing/2014/main" id="{9A327453-BFC2-4F6C-A413-7D8931C4A5C7}"/>
              </a:ext>
            </a:extLst>
          </p:cNvPr>
          <p:cNvSpPr>
            <a:spLocks noGrp="1" noChangeArrowheads="1"/>
          </p:cNvSpPr>
          <p:nvPr>
            <p:ph type="body" idx="1"/>
          </p:nvPr>
        </p:nvSpPr>
        <p:spPr>
          <a:xfrm>
            <a:off x="251520" y="1268413"/>
            <a:ext cx="8712968" cy="5373687"/>
          </a:xfrm>
        </p:spPr>
        <p:txBody>
          <a:bodyPr/>
          <a:lstStyle/>
          <a:p>
            <a:pPr eaLnBrk="1" hangingPunct="1">
              <a:defRPr/>
            </a:pPr>
            <a:r>
              <a:rPr lang="zh-CN" altLang="en-US" dirty="0">
                <a:latin typeface="Tahoma" panose="020B0604030504040204" pitchFamily="34" charset="0"/>
              </a:rPr>
              <a:t>工厂中有数据</a:t>
            </a:r>
            <a:endParaRPr lang="en-US" altLang="zh-CN" dirty="0">
              <a:latin typeface="Tahoma" panose="020B0604030504040204" pitchFamily="34" charset="0"/>
            </a:endParaRPr>
          </a:p>
          <a:p>
            <a:pPr marL="0" indent="0" eaLnBrk="1" hangingPunct="1">
              <a:buNone/>
              <a:defRPr/>
            </a:pPr>
            <a:r>
              <a:rPr lang="zh-CN" altLang="en-US" dirty="0">
                <a:latin typeface="Tahoma" panose="020B0604030504040204" pitchFamily="34" charset="0"/>
              </a:rPr>
              <a:t>产品数据，生产数据，客户数据，</a:t>
            </a:r>
            <a:r>
              <a:rPr lang="en-US" altLang="zh-CN" dirty="0">
                <a:latin typeface="Tahoma" panose="020B0604030504040204" pitchFamily="34" charset="0"/>
              </a:rPr>
              <a:t>…</a:t>
            </a:r>
          </a:p>
          <a:p>
            <a:pPr eaLnBrk="1" hangingPunct="1">
              <a:defRPr/>
            </a:pPr>
            <a:r>
              <a:rPr lang="zh-CN" altLang="en-US" dirty="0">
                <a:latin typeface="Tahoma" panose="020B0604030504040204" pitchFamily="34" charset="0"/>
              </a:rPr>
              <a:t>医院中有数据</a:t>
            </a:r>
            <a:endParaRPr lang="en-US" altLang="zh-CN" dirty="0">
              <a:latin typeface="Tahoma" panose="020B0604030504040204" pitchFamily="34" charset="0"/>
            </a:endParaRPr>
          </a:p>
          <a:p>
            <a:pPr marL="0" indent="0" eaLnBrk="1" hangingPunct="1">
              <a:buNone/>
              <a:defRPr/>
            </a:pPr>
            <a:r>
              <a:rPr lang="zh-CN" altLang="en-US" dirty="0">
                <a:latin typeface="Tahoma" panose="020B0604030504040204" pitchFamily="34" charset="0"/>
              </a:rPr>
              <a:t>医生数据，患者数据，化验数据，处方数据，缴费数据</a:t>
            </a:r>
            <a:r>
              <a:rPr lang="en-US" altLang="zh-CN" dirty="0">
                <a:latin typeface="Tahoma" panose="020B0604030504040204" pitchFamily="34" charset="0"/>
              </a:rPr>
              <a:t>,…</a:t>
            </a:r>
          </a:p>
          <a:p>
            <a:pPr eaLnBrk="1" hangingPunct="1">
              <a:defRPr/>
            </a:pPr>
            <a:r>
              <a:rPr lang="zh-CN" altLang="en-US" dirty="0">
                <a:latin typeface="Tahoma" panose="020B0604030504040204" pitchFamily="34" charset="0"/>
              </a:rPr>
              <a:t>学校中有数据</a:t>
            </a:r>
            <a:endParaRPr lang="en-US" altLang="zh-CN" dirty="0">
              <a:latin typeface="Tahoma" panose="020B0604030504040204" pitchFamily="34" charset="0"/>
            </a:endParaRPr>
          </a:p>
          <a:p>
            <a:pPr marL="0" indent="0" eaLnBrk="1" hangingPunct="1">
              <a:buNone/>
              <a:defRPr/>
            </a:pPr>
            <a:r>
              <a:rPr lang="zh-CN" altLang="en-US" dirty="0">
                <a:latin typeface="Tahoma" panose="020B0604030504040204" pitchFamily="34" charset="0"/>
              </a:rPr>
              <a:t>教师数据，学生数据，课程数据，授课数据，</a:t>
            </a:r>
            <a:r>
              <a:rPr lang="en-US" altLang="zh-CN" dirty="0">
                <a:latin typeface="Tahoma" panose="020B0604030504040204" pitchFamily="34" charset="0"/>
              </a:rPr>
              <a:t>…</a:t>
            </a:r>
          </a:p>
          <a:p>
            <a:pPr eaLnBrk="1" hangingPunct="1">
              <a:defRPr/>
            </a:pPr>
            <a:r>
              <a:rPr lang="zh-CN" altLang="en-US" dirty="0">
                <a:latin typeface="Tahoma" panose="020B0604030504040204" pitchFamily="34" charset="0"/>
              </a:rPr>
              <a:t>政府中有数据</a:t>
            </a:r>
            <a:endParaRPr lang="en-US" altLang="zh-CN" dirty="0">
              <a:latin typeface="Tahoma" panose="020B0604030504040204" pitchFamily="34" charset="0"/>
            </a:endParaRPr>
          </a:p>
          <a:p>
            <a:pPr marL="0" indent="0" eaLnBrk="1" hangingPunct="1">
              <a:buNone/>
              <a:defRPr/>
            </a:pPr>
            <a:r>
              <a:rPr lang="zh-CN" altLang="en-US" dirty="0">
                <a:latin typeface="Tahoma" panose="020B0604030504040204" pitchFamily="34" charset="0"/>
              </a:rPr>
              <a:t>居民数据、车辆数据、住房数据、金融数据</a:t>
            </a:r>
            <a:endParaRPr lang="en-US" altLang="zh-CN" dirty="0">
              <a:latin typeface="Tahoma" panose="020B0604030504040204" pitchFamily="34" charset="0"/>
            </a:endParaRPr>
          </a:p>
          <a:p>
            <a:pPr eaLnBrk="1" hangingPunct="1">
              <a:defRPr/>
            </a:pPr>
            <a:endParaRPr lang="en-US" altLang="zh-CN" dirty="0">
              <a:latin typeface="Tahoma" panose="020B0604030504040204" pitchFamily="34" charset="0"/>
            </a:endParaRPr>
          </a:p>
          <a:p>
            <a:pPr eaLnBrk="1" hangingPunct="1">
              <a:defRPr/>
            </a:pPr>
            <a:endParaRPr lang="en-US" altLang="zh-CN" dirty="0">
              <a:latin typeface="Tahoma" panose="020B0604030504040204" pitchFamily="34" charset="0"/>
            </a:endParaRPr>
          </a:p>
          <a:p>
            <a:pPr marL="0" indent="0" eaLnBrk="1" hangingPunct="1">
              <a:buNone/>
              <a:defRPr/>
            </a:pPr>
            <a:endParaRPr lang="zh-CN" altLang="en-US" dirty="0">
              <a:latin typeface="Tahoma" panose="020B0604030504040204" pitchFamily="34" charset="0"/>
            </a:endParaRPr>
          </a:p>
        </p:txBody>
      </p:sp>
    </p:spTree>
    <p:extLst>
      <p:ext uri="{BB962C8B-B14F-4D97-AF65-F5344CB8AC3E}">
        <p14:creationId xmlns:p14="http://schemas.microsoft.com/office/powerpoint/2010/main" val="12739373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内容占位符 2">
            <a:extLst>
              <a:ext uri="{FF2B5EF4-FFF2-40B4-BE49-F238E27FC236}">
                <a16:creationId xmlns:a16="http://schemas.microsoft.com/office/drawing/2014/main" id="{20A51209-ABB8-479C-BC39-4E1BD745D725}"/>
              </a:ext>
            </a:extLst>
          </p:cNvPr>
          <p:cNvSpPr>
            <a:spLocks noGrp="1" noChangeArrowheads="1"/>
          </p:cNvSpPr>
          <p:nvPr>
            <p:ph idx="1"/>
          </p:nvPr>
        </p:nvSpPr>
        <p:spPr>
          <a:xfrm>
            <a:off x="628650" y="1700213"/>
            <a:ext cx="7886700" cy="4176712"/>
          </a:xfrm>
        </p:spPr>
        <p:txBody>
          <a:bodyPr/>
          <a:lstStyle/>
          <a:p>
            <a:pPr marL="0" indent="0" algn="ctr">
              <a:buFontTx/>
              <a:buNone/>
            </a:pPr>
            <a:r>
              <a:rPr lang="zh-CN" altLang="en-US" sz="5400">
                <a:ea typeface="ＭＳ Ｐゴシック" panose="020B0600070205080204" pitchFamily="34" charset="-128"/>
              </a:rPr>
              <a:t>谢谢！</a:t>
            </a:r>
            <a:endParaRPr lang="en-US" altLang="zh-CN" sz="5400">
              <a:ea typeface="ＭＳ Ｐゴシック" panose="020B0600070205080204" pitchFamily="34" charset="-12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04A083A7-E059-4F27-B567-271270648E9D}"/>
              </a:ext>
            </a:extLst>
          </p:cNvPr>
          <p:cNvSpPr>
            <a:spLocks noGrp="1" noChangeArrowheads="1"/>
          </p:cNvSpPr>
          <p:nvPr>
            <p:ph type="title"/>
          </p:nvPr>
        </p:nvSpPr>
        <p:spPr>
          <a:xfrm>
            <a:off x="755650" y="0"/>
            <a:ext cx="8077200" cy="1058863"/>
          </a:xfrm>
        </p:spPr>
        <p:txBody>
          <a:bodyPr/>
          <a:lstStyle/>
          <a:p>
            <a:pPr eaLnBrk="1" hangingPunct="1"/>
            <a:r>
              <a:rPr lang="zh-CN" altLang="en-US" dirty="0"/>
              <a:t>我们进入了大数据时代</a:t>
            </a:r>
            <a:endParaRPr lang="en-US" altLang="zh-CN" dirty="0"/>
          </a:p>
        </p:txBody>
      </p:sp>
      <p:sp>
        <p:nvSpPr>
          <p:cNvPr id="9" name="内容占位符 2">
            <a:extLst>
              <a:ext uri="{FF2B5EF4-FFF2-40B4-BE49-F238E27FC236}">
                <a16:creationId xmlns:a16="http://schemas.microsoft.com/office/drawing/2014/main" id="{C7785196-16E3-43C1-83CE-E9D5F29AAAFA}"/>
              </a:ext>
            </a:extLst>
          </p:cNvPr>
          <p:cNvSpPr>
            <a:spLocks noGrp="1"/>
          </p:cNvSpPr>
          <p:nvPr>
            <p:ph idx="1"/>
          </p:nvPr>
        </p:nvSpPr>
        <p:spPr>
          <a:xfrm>
            <a:off x="107504" y="2110977"/>
            <a:ext cx="8229600" cy="5393196"/>
          </a:xfrm>
        </p:spPr>
        <p:txBody>
          <a:bodyPr>
            <a:normAutofit/>
          </a:bodyPr>
          <a:lstStyle/>
          <a:p>
            <a:r>
              <a:rPr lang="zh-CN" altLang="en-US" dirty="0"/>
              <a:t>互联网</a:t>
            </a:r>
            <a:endParaRPr lang="en-US" altLang="zh-CN" dirty="0"/>
          </a:p>
          <a:p>
            <a:r>
              <a:rPr lang="zh-CN" altLang="zh-CN" dirty="0">
                <a:solidFill>
                  <a:srgbClr val="FF0000"/>
                </a:solidFill>
              </a:rPr>
              <a:t>物联网</a:t>
            </a:r>
            <a:endParaRPr lang="en-US" altLang="zh-CN" dirty="0">
              <a:solidFill>
                <a:srgbClr val="FF0000"/>
              </a:solidFill>
            </a:endParaRPr>
          </a:p>
          <a:p>
            <a:r>
              <a:rPr lang="zh-CN" altLang="zh-CN" dirty="0">
                <a:solidFill>
                  <a:srgbClr val="FF0000"/>
                </a:solidFill>
              </a:rPr>
              <a:t>云计算</a:t>
            </a:r>
            <a:endParaRPr lang="en-US" altLang="zh-CN" dirty="0">
              <a:solidFill>
                <a:srgbClr val="FF0000"/>
              </a:solidFill>
            </a:endParaRPr>
          </a:p>
          <a:p>
            <a:r>
              <a:rPr lang="zh-CN" altLang="en-US" dirty="0"/>
              <a:t>智慧城市</a:t>
            </a:r>
            <a:endParaRPr lang="en-US" altLang="zh-CN" dirty="0"/>
          </a:p>
          <a:p>
            <a:r>
              <a:rPr lang="zh-CN" altLang="en-US" dirty="0"/>
              <a:t>智慧医疗</a:t>
            </a:r>
            <a:endParaRPr lang="en-US" altLang="zh-CN" dirty="0"/>
          </a:p>
          <a:p>
            <a:r>
              <a:rPr lang="zh-CN" altLang="en-US" dirty="0"/>
              <a:t>智能制造</a:t>
            </a:r>
            <a:endParaRPr lang="en-US" altLang="zh-CN" dirty="0"/>
          </a:p>
          <a:p>
            <a:r>
              <a:rPr lang="en-US" altLang="zh-CN" dirty="0"/>
              <a:t>……</a:t>
            </a:r>
            <a:endParaRPr lang="zh-CN" altLang="en-US" dirty="0"/>
          </a:p>
        </p:txBody>
      </p:sp>
      <p:sp>
        <p:nvSpPr>
          <p:cNvPr id="10" name="右大括号 9">
            <a:extLst>
              <a:ext uri="{FF2B5EF4-FFF2-40B4-BE49-F238E27FC236}">
                <a16:creationId xmlns:a16="http://schemas.microsoft.com/office/drawing/2014/main" id="{25C5C23E-F101-45C1-8D4A-80237CFF65A8}"/>
              </a:ext>
            </a:extLst>
          </p:cNvPr>
          <p:cNvSpPr/>
          <p:nvPr/>
        </p:nvSpPr>
        <p:spPr>
          <a:xfrm>
            <a:off x="2511194" y="1556792"/>
            <a:ext cx="324036" cy="456510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pic>
        <p:nvPicPr>
          <p:cNvPr id="11" name="Picture 2" descr="http://static.36kr.com/wp-content/uploads/2011/12/big-data.jpeg">
            <a:extLst>
              <a:ext uri="{FF2B5EF4-FFF2-40B4-BE49-F238E27FC236}">
                <a16:creationId xmlns:a16="http://schemas.microsoft.com/office/drawing/2014/main" id="{140620C2-15FF-4D83-B5F8-09B7D95411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2496231"/>
            <a:ext cx="3619559" cy="272464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
            <a:extLst>
              <a:ext uri="{FF2B5EF4-FFF2-40B4-BE49-F238E27FC236}">
                <a16:creationId xmlns:a16="http://schemas.microsoft.com/office/drawing/2014/main" id="{42ED7C1E-7D31-4FD5-AB29-18A95B849D3B}"/>
              </a:ext>
            </a:extLst>
          </p:cNvPr>
          <p:cNvSpPr txBox="1"/>
          <p:nvPr/>
        </p:nvSpPr>
        <p:spPr>
          <a:xfrm>
            <a:off x="3808135" y="3027556"/>
            <a:ext cx="2266967" cy="830997"/>
          </a:xfrm>
          <a:prstGeom prst="rect">
            <a:avLst/>
          </a:prstGeom>
          <a:noFill/>
        </p:spPr>
        <p:txBody>
          <a:bodyPr wrap="none" rtlCol="0">
            <a:spAutoFit/>
          </a:bodyPr>
          <a:lstStyle/>
          <a:p>
            <a:r>
              <a:rPr lang="zh-CN" altLang="en-US" sz="4800" dirty="0">
                <a:solidFill>
                  <a:schemeClr val="bg1"/>
                </a:solidFill>
              </a:rPr>
              <a:t>大</a:t>
            </a:r>
            <a:r>
              <a:rPr lang="zh-CN" altLang="en-US" dirty="0">
                <a:solidFill>
                  <a:schemeClr val="bg1"/>
                </a:solidFill>
              </a:rPr>
              <a:t> </a:t>
            </a:r>
            <a:r>
              <a:rPr lang="zh-CN" altLang="en-US" sz="4800" dirty="0">
                <a:solidFill>
                  <a:schemeClr val="bg1"/>
                </a:solidFill>
              </a:rPr>
              <a:t>数 据</a:t>
            </a:r>
          </a:p>
        </p:txBody>
      </p:sp>
      <p:cxnSp>
        <p:nvCxnSpPr>
          <p:cNvPr id="14" name="直接箭头连接符 13">
            <a:extLst>
              <a:ext uri="{FF2B5EF4-FFF2-40B4-BE49-F238E27FC236}">
                <a16:creationId xmlns:a16="http://schemas.microsoft.com/office/drawing/2014/main" id="{91687EF6-CB4D-4D8D-AFDC-A6927B908671}"/>
              </a:ext>
            </a:extLst>
          </p:cNvPr>
          <p:cNvCxnSpPr>
            <a:cxnSpLocks/>
          </p:cNvCxnSpPr>
          <p:nvPr/>
        </p:nvCxnSpPr>
        <p:spPr>
          <a:xfrm>
            <a:off x="2673212" y="1588761"/>
            <a:ext cx="602644" cy="7601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接箭头连接符 14">
            <a:extLst>
              <a:ext uri="{FF2B5EF4-FFF2-40B4-BE49-F238E27FC236}">
                <a16:creationId xmlns:a16="http://schemas.microsoft.com/office/drawing/2014/main" id="{A5C466E2-499F-4B34-B916-23B4152C39EF}"/>
              </a:ext>
            </a:extLst>
          </p:cNvPr>
          <p:cNvCxnSpPr>
            <a:cxnSpLocks/>
          </p:cNvCxnSpPr>
          <p:nvPr/>
        </p:nvCxnSpPr>
        <p:spPr>
          <a:xfrm flipV="1">
            <a:off x="2674065" y="5430772"/>
            <a:ext cx="529783" cy="6782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内容占位符 2">
            <a:extLst>
              <a:ext uri="{FF2B5EF4-FFF2-40B4-BE49-F238E27FC236}">
                <a16:creationId xmlns:a16="http://schemas.microsoft.com/office/drawing/2014/main" id="{3BC80B4A-1C68-4A15-9E0C-7C8AD7647C8C}"/>
              </a:ext>
            </a:extLst>
          </p:cNvPr>
          <p:cNvSpPr txBox="1">
            <a:spLocks/>
          </p:cNvSpPr>
          <p:nvPr/>
        </p:nvSpPr>
        <p:spPr bwMode="auto">
          <a:xfrm>
            <a:off x="6766754" y="1772816"/>
            <a:ext cx="2298006" cy="539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rgbClr val="5800B0"/>
                </a:solidFill>
                <a:latin typeface="+mn-lt"/>
                <a:ea typeface="+mn-ea"/>
                <a:cs typeface="+mn-cs"/>
              </a:defRPr>
            </a:lvl1pPr>
            <a:lvl2pPr marL="742950" indent="-285750" algn="l" rtl="0" eaLnBrk="0" fontAlgn="base" hangingPunct="0">
              <a:spcBef>
                <a:spcPct val="20000"/>
              </a:spcBef>
              <a:spcAft>
                <a:spcPct val="0"/>
              </a:spcAft>
              <a:buChar char="–"/>
              <a:defRPr sz="2800">
                <a:solidFill>
                  <a:srgbClr val="5800B0"/>
                </a:solidFill>
                <a:latin typeface="+mn-lt"/>
                <a:ea typeface="+mn-ea"/>
              </a:defRPr>
            </a:lvl2pPr>
            <a:lvl3pPr marL="1143000" indent="-228600" algn="l" rtl="0" eaLnBrk="0" fontAlgn="base" hangingPunct="0">
              <a:spcBef>
                <a:spcPct val="20000"/>
              </a:spcBef>
              <a:spcAft>
                <a:spcPct val="0"/>
              </a:spcAft>
              <a:buChar char="•"/>
              <a:defRPr sz="2400">
                <a:solidFill>
                  <a:srgbClr val="5800B0"/>
                </a:solidFill>
                <a:latin typeface="+mn-lt"/>
                <a:ea typeface="+mn-ea"/>
              </a:defRPr>
            </a:lvl3pPr>
            <a:lvl4pPr marL="1600200" indent="-228600" algn="l" rtl="0" eaLnBrk="0" fontAlgn="base" hangingPunct="0">
              <a:spcBef>
                <a:spcPct val="20000"/>
              </a:spcBef>
              <a:spcAft>
                <a:spcPct val="0"/>
              </a:spcAft>
              <a:buChar char="–"/>
              <a:defRPr sz="2000">
                <a:solidFill>
                  <a:srgbClr val="5800B0"/>
                </a:solidFill>
                <a:latin typeface="+mn-lt"/>
                <a:ea typeface="+mn-ea"/>
              </a:defRPr>
            </a:lvl4pPr>
            <a:lvl5pPr marL="2057400" indent="-228600" algn="l" rtl="0" eaLnBrk="0" fontAlgn="base" hangingPunct="0">
              <a:spcBef>
                <a:spcPct val="20000"/>
              </a:spcBef>
              <a:spcAft>
                <a:spcPct val="0"/>
              </a:spcAft>
              <a:buChar char="»"/>
              <a:defRPr sz="2000">
                <a:solidFill>
                  <a:srgbClr val="5800B0"/>
                </a:solidFill>
                <a:latin typeface="+mn-lt"/>
                <a:ea typeface="+mn-ea"/>
              </a:defRPr>
            </a:lvl5pPr>
            <a:lvl6pPr marL="2514600" indent="-228600" algn="l" rtl="0" fontAlgn="base">
              <a:spcBef>
                <a:spcPct val="20000"/>
              </a:spcBef>
              <a:spcAft>
                <a:spcPct val="0"/>
              </a:spcAft>
              <a:buChar char="»"/>
              <a:defRPr sz="2000">
                <a:solidFill>
                  <a:srgbClr val="5800B0"/>
                </a:solidFill>
                <a:latin typeface="+mn-lt"/>
                <a:ea typeface="+mn-ea"/>
              </a:defRPr>
            </a:lvl6pPr>
            <a:lvl7pPr marL="2971800" indent="-228600" algn="l" rtl="0" fontAlgn="base">
              <a:spcBef>
                <a:spcPct val="20000"/>
              </a:spcBef>
              <a:spcAft>
                <a:spcPct val="0"/>
              </a:spcAft>
              <a:buChar char="»"/>
              <a:defRPr sz="2000">
                <a:solidFill>
                  <a:srgbClr val="5800B0"/>
                </a:solidFill>
                <a:latin typeface="+mn-lt"/>
                <a:ea typeface="+mn-ea"/>
              </a:defRPr>
            </a:lvl7pPr>
            <a:lvl8pPr marL="3429000" indent="-228600" algn="l" rtl="0" fontAlgn="base">
              <a:spcBef>
                <a:spcPct val="20000"/>
              </a:spcBef>
              <a:spcAft>
                <a:spcPct val="0"/>
              </a:spcAft>
              <a:buChar char="»"/>
              <a:defRPr sz="2000">
                <a:solidFill>
                  <a:srgbClr val="5800B0"/>
                </a:solidFill>
                <a:latin typeface="+mn-lt"/>
                <a:ea typeface="+mn-ea"/>
              </a:defRPr>
            </a:lvl8pPr>
            <a:lvl9pPr marL="3886200" indent="-228600" algn="l" rtl="0" fontAlgn="base">
              <a:spcBef>
                <a:spcPct val="20000"/>
              </a:spcBef>
              <a:spcAft>
                <a:spcPct val="0"/>
              </a:spcAft>
              <a:buChar char="»"/>
              <a:defRPr sz="2000">
                <a:solidFill>
                  <a:srgbClr val="5800B0"/>
                </a:solidFill>
                <a:latin typeface="+mn-lt"/>
                <a:ea typeface="+mn-ea"/>
              </a:defRPr>
            </a:lvl9pPr>
          </a:lstStyle>
          <a:p>
            <a:r>
              <a:rPr lang="zh-CN" altLang="en-US" kern="0" dirty="0"/>
              <a:t>搜索引擎</a:t>
            </a:r>
            <a:endParaRPr lang="en-US" altLang="zh-CN" kern="0" dirty="0"/>
          </a:p>
          <a:p>
            <a:r>
              <a:rPr lang="zh-CN" altLang="en-US" kern="0" dirty="0"/>
              <a:t>社交网络</a:t>
            </a:r>
            <a:endParaRPr lang="en-US" altLang="zh-CN" kern="0" dirty="0"/>
          </a:p>
          <a:p>
            <a:r>
              <a:rPr lang="zh-CN" altLang="en-US" kern="0" dirty="0"/>
              <a:t>人工智能</a:t>
            </a:r>
            <a:endParaRPr lang="en-US" altLang="zh-CN" kern="0" dirty="0"/>
          </a:p>
          <a:p>
            <a:r>
              <a:rPr lang="zh-CN" altLang="en-US" kern="0" dirty="0"/>
              <a:t>区块链</a:t>
            </a:r>
            <a:endParaRPr lang="en-US" altLang="zh-CN" kern="0" dirty="0"/>
          </a:p>
          <a:p>
            <a:r>
              <a:rPr lang="zh-CN" altLang="en-US" kern="0" dirty="0"/>
              <a:t>元宇宙</a:t>
            </a:r>
            <a:endParaRPr lang="en-US" altLang="zh-CN" kern="0" dirty="0"/>
          </a:p>
          <a:p>
            <a:r>
              <a:rPr lang="en-US" altLang="zh-CN" kern="0" dirty="0" err="1"/>
              <a:t>ChatGPT</a:t>
            </a:r>
            <a:endParaRPr lang="en-US" altLang="zh-CN" kern="0" dirty="0"/>
          </a:p>
          <a:p>
            <a:r>
              <a:rPr lang="en-US" altLang="zh-CN" kern="0" dirty="0"/>
              <a:t>…</a:t>
            </a:r>
            <a:endParaRPr lang="zh-CN" altLang="en-US" kern="0" dirty="0"/>
          </a:p>
        </p:txBody>
      </p:sp>
    </p:spTree>
    <p:extLst>
      <p:ext uri="{BB962C8B-B14F-4D97-AF65-F5344CB8AC3E}">
        <p14:creationId xmlns:p14="http://schemas.microsoft.com/office/powerpoint/2010/main" val="3837553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4">
            <a:extLst>
              <a:ext uri="{FF2B5EF4-FFF2-40B4-BE49-F238E27FC236}">
                <a16:creationId xmlns:a16="http://schemas.microsoft.com/office/drawing/2014/main" id="{6B3189C0-6565-4BEA-9BD7-D9139BC1C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314" y="1861104"/>
            <a:ext cx="719137"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7" name="直接箭头连接符 86">
            <a:extLst>
              <a:ext uri="{FF2B5EF4-FFF2-40B4-BE49-F238E27FC236}">
                <a16:creationId xmlns:a16="http://schemas.microsoft.com/office/drawing/2014/main" id="{1D9D3792-E609-47A9-B532-BBDFC8D8692F}"/>
              </a:ext>
            </a:extLst>
          </p:cNvPr>
          <p:cNvCxnSpPr>
            <a:cxnSpLocks/>
          </p:cNvCxnSpPr>
          <p:nvPr/>
        </p:nvCxnSpPr>
        <p:spPr bwMode="auto">
          <a:xfrm flipV="1">
            <a:off x="3433302" y="2915563"/>
            <a:ext cx="2199148" cy="3051800"/>
          </a:xfrm>
          <a:prstGeom prst="straightConnector1">
            <a:avLst/>
          </a:prstGeom>
          <a:ln w="57150">
            <a:solidFill>
              <a:srgbClr val="FF0000"/>
            </a:solidFill>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47" name="直接连接符 46">
            <a:extLst>
              <a:ext uri="{FF2B5EF4-FFF2-40B4-BE49-F238E27FC236}">
                <a16:creationId xmlns:a16="http://schemas.microsoft.com/office/drawing/2014/main" id="{72C7608B-8AD9-4F3E-AC40-F7EF467AC2CB}"/>
              </a:ext>
            </a:extLst>
          </p:cNvPr>
          <p:cNvCxnSpPr/>
          <p:nvPr/>
        </p:nvCxnSpPr>
        <p:spPr bwMode="auto">
          <a:xfrm>
            <a:off x="763588" y="1412875"/>
            <a:ext cx="0" cy="5445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4C16149D-6B6D-43DF-A34E-76F80EC4740E}"/>
              </a:ext>
            </a:extLst>
          </p:cNvPr>
          <p:cNvCxnSpPr/>
          <p:nvPr/>
        </p:nvCxnSpPr>
        <p:spPr bwMode="auto">
          <a:xfrm>
            <a:off x="4505325" y="1412875"/>
            <a:ext cx="0" cy="5445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6067390D-884B-44C2-B526-14A36CDF0020}"/>
              </a:ext>
            </a:extLst>
          </p:cNvPr>
          <p:cNvCxnSpPr/>
          <p:nvPr/>
        </p:nvCxnSpPr>
        <p:spPr bwMode="auto">
          <a:xfrm>
            <a:off x="3263900" y="1412875"/>
            <a:ext cx="0" cy="5445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9DAB5B7D-9109-4F1B-A89A-93FC4BB27657}"/>
              </a:ext>
            </a:extLst>
          </p:cNvPr>
          <p:cNvCxnSpPr/>
          <p:nvPr/>
        </p:nvCxnSpPr>
        <p:spPr bwMode="auto">
          <a:xfrm>
            <a:off x="2024063" y="1412875"/>
            <a:ext cx="0" cy="5445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C8D23232-815D-4E10-85D0-B524A5252B2E}"/>
              </a:ext>
            </a:extLst>
          </p:cNvPr>
          <p:cNvCxnSpPr/>
          <p:nvPr/>
        </p:nvCxnSpPr>
        <p:spPr bwMode="auto">
          <a:xfrm>
            <a:off x="5762625" y="1412875"/>
            <a:ext cx="0" cy="5445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444B1D0A-131A-4494-9E20-8BC94B959A43}"/>
              </a:ext>
            </a:extLst>
          </p:cNvPr>
          <p:cNvCxnSpPr/>
          <p:nvPr/>
        </p:nvCxnSpPr>
        <p:spPr bwMode="auto">
          <a:xfrm>
            <a:off x="7023100" y="1412875"/>
            <a:ext cx="0" cy="5445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85AE17FC-F43D-46A1-9E31-B4D40F8CBD9D}"/>
              </a:ext>
            </a:extLst>
          </p:cNvPr>
          <p:cNvCxnSpPr/>
          <p:nvPr/>
        </p:nvCxnSpPr>
        <p:spPr bwMode="auto">
          <a:xfrm>
            <a:off x="8293100" y="1412875"/>
            <a:ext cx="0" cy="5445125"/>
          </a:xfrm>
          <a:prstGeom prst="line">
            <a:avLst/>
          </a:prstGeom>
        </p:spPr>
        <p:style>
          <a:lnRef idx="1">
            <a:schemeClr val="accent1"/>
          </a:lnRef>
          <a:fillRef idx="0">
            <a:schemeClr val="accent1"/>
          </a:fillRef>
          <a:effectRef idx="0">
            <a:schemeClr val="accent1"/>
          </a:effectRef>
          <a:fontRef idx="minor">
            <a:schemeClr val="tx1"/>
          </a:fontRef>
        </p:style>
      </p:cxnSp>
      <p:sp>
        <p:nvSpPr>
          <p:cNvPr id="10251" name="灯片编号占位符 3">
            <a:extLst>
              <a:ext uri="{FF2B5EF4-FFF2-40B4-BE49-F238E27FC236}">
                <a16:creationId xmlns:a16="http://schemas.microsoft.com/office/drawing/2014/main" id="{66B8C66A-C616-475A-A4CA-41AA058DB699}"/>
              </a:ext>
            </a:extLst>
          </p:cNvPr>
          <p:cNvSpPr>
            <a:spLocks noGrp="1"/>
          </p:cNvSpPr>
          <p:nvPr>
            <p:ph type="sldNum" sz="quarter" idx="12"/>
          </p:nvPr>
        </p:nvSpPr>
        <p:spPr>
          <a:xfrm>
            <a:off x="457200" y="6356350"/>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algn="l">
              <a:spcBef>
                <a:spcPct val="0"/>
              </a:spcBef>
              <a:buFontTx/>
              <a:buNone/>
            </a:pPr>
            <a:fld id="{6F936019-2FE6-4BEA-8902-C0E8ABF34771}" type="slidenum">
              <a:rPr lang="zh-CN" altLang="en-US" sz="1400" smtClean="0">
                <a:solidFill>
                  <a:schemeClr val="tx1"/>
                </a:solidFill>
                <a:ea typeface="宋体" panose="02010600030101010101" pitchFamily="2" charset="-122"/>
              </a:rPr>
              <a:pPr algn="l">
                <a:spcBef>
                  <a:spcPct val="0"/>
                </a:spcBef>
                <a:buFontTx/>
                <a:buNone/>
              </a:pPr>
              <a:t>9</a:t>
            </a:fld>
            <a:endParaRPr lang="zh-CN" altLang="en-US" sz="1400">
              <a:solidFill>
                <a:schemeClr val="tx1"/>
              </a:solidFill>
              <a:ea typeface="宋体" panose="02010600030101010101" pitchFamily="2" charset="-122"/>
            </a:endParaRPr>
          </a:p>
        </p:txBody>
      </p:sp>
      <p:cxnSp>
        <p:nvCxnSpPr>
          <p:cNvPr id="7" name="直接箭头连接符 6">
            <a:extLst>
              <a:ext uri="{FF2B5EF4-FFF2-40B4-BE49-F238E27FC236}">
                <a16:creationId xmlns:a16="http://schemas.microsoft.com/office/drawing/2014/main" id="{E79BA188-8727-46CC-9654-86741A0357FD}"/>
              </a:ext>
            </a:extLst>
          </p:cNvPr>
          <p:cNvCxnSpPr>
            <a:cxnSpLocks/>
          </p:cNvCxnSpPr>
          <p:nvPr/>
        </p:nvCxnSpPr>
        <p:spPr bwMode="auto">
          <a:xfrm flipV="1">
            <a:off x="2022476" y="5913438"/>
            <a:ext cx="6294437" cy="107850"/>
          </a:xfrm>
          <a:prstGeom prst="straightConnector1">
            <a:avLst/>
          </a:prstGeom>
          <a:ln w="57150">
            <a:solidFill>
              <a:srgbClr val="0070C0"/>
            </a:solidFill>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10254" name="TextBox 10">
            <a:extLst>
              <a:ext uri="{FF2B5EF4-FFF2-40B4-BE49-F238E27FC236}">
                <a16:creationId xmlns:a16="http://schemas.microsoft.com/office/drawing/2014/main" id="{AE84BB81-610F-4D5D-A195-2FEB9DA350CA}"/>
              </a:ext>
            </a:extLst>
          </p:cNvPr>
          <p:cNvSpPr txBox="1">
            <a:spLocks noChangeArrowheads="1"/>
          </p:cNvSpPr>
          <p:nvPr/>
        </p:nvSpPr>
        <p:spPr bwMode="auto">
          <a:xfrm>
            <a:off x="1993947" y="3431554"/>
            <a:ext cx="133241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zh-CN" altLang="en-US" sz="1800" dirty="0">
                <a:solidFill>
                  <a:schemeClr val="tx1"/>
                </a:solidFill>
                <a:latin typeface="微软雅黑" panose="020B0503020204020204" pitchFamily="34" charset="-122"/>
              </a:rPr>
              <a:t>关系理论</a:t>
            </a:r>
            <a:endParaRPr lang="en-US" altLang="zh-CN" sz="1800" dirty="0">
              <a:solidFill>
                <a:schemeClr val="tx1"/>
              </a:solidFill>
              <a:latin typeface="微软雅黑" panose="020B0503020204020204" pitchFamily="34" charset="-122"/>
            </a:endParaRPr>
          </a:p>
          <a:p>
            <a:pPr eaLnBrk="1" hangingPunct="1">
              <a:spcBef>
                <a:spcPct val="0"/>
              </a:spcBef>
              <a:buFontTx/>
              <a:buNone/>
            </a:pPr>
            <a:r>
              <a:rPr lang="zh-CN" altLang="en-US" sz="1800" dirty="0">
                <a:solidFill>
                  <a:schemeClr val="tx1"/>
                </a:solidFill>
                <a:latin typeface="微软雅黑" panose="020B0503020204020204" pitchFamily="34" charset="-122"/>
              </a:rPr>
              <a:t>和</a:t>
            </a:r>
            <a:r>
              <a:rPr lang="en-US" altLang="zh-CN" sz="1800" b="1" dirty="0">
                <a:solidFill>
                  <a:srgbClr val="FF0000"/>
                </a:solidFill>
                <a:latin typeface="微软雅黑" panose="020B0503020204020204" pitchFamily="34" charset="-122"/>
              </a:rPr>
              <a:t>SQL</a:t>
            </a:r>
            <a:r>
              <a:rPr lang="zh-CN" altLang="en-US" sz="1800" dirty="0">
                <a:solidFill>
                  <a:schemeClr val="tx1"/>
                </a:solidFill>
                <a:latin typeface="微软雅黑" panose="020B0503020204020204" pitchFamily="34" charset="-122"/>
              </a:rPr>
              <a:t>语言</a:t>
            </a:r>
            <a:endParaRPr lang="en-US" altLang="zh-CN" sz="1800" dirty="0">
              <a:solidFill>
                <a:schemeClr val="tx1"/>
              </a:solidFill>
              <a:latin typeface="微软雅黑" panose="020B0503020204020204" pitchFamily="34" charset="-122"/>
            </a:endParaRPr>
          </a:p>
          <a:p>
            <a:pPr eaLnBrk="1" hangingPunct="1">
              <a:spcBef>
                <a:spcPct val="0"/>
              </a:spcBef>
              <a:buFontTx/>
              <a:buNone/>
            </a:pPr>
            <a:endParaRPr lang="zh-CN" altLang="en-US" sz="1800" dirty="0">
              <a:solidFill>
                <a:schemeClr val="tx1"/>
              </a:solidFill>
              <a:latin typeface="微软雅黑" panose="020B0503020204020204" pitchFamily="34" charset="-122"/>
            </a:endParaRPr>
          </a:p>
        </p:txBody>
      </p:sp>
      <p:sp>
        <p:nvSpPr>
          <p:cNvPr id="10255" name="TextBox 11">
            <a:extLst>
              <a:ext uri="{FF2B5EF4-FFF2-40B4-BE49-F238E27FC236}">
                <a16:creationId xmlns:a16="http://schemas.microsoft.com/office/drawing/2014/main" id="{7B53A91A-E70E-44D1-BD61-40D5A557D064}"/>
              </a:ext>
            </a:extLst>
          </p:cNvPr>
          <p:cNvSpPr txBox="1">
            <a:spLocks noChangeArrowheads="1"/>
          </p:cNvSpPr>
          <p:nvPr/>
        </p:nvSpPr>
        <p:spPr bwMode="auto">
          <a:xfrm>
            <a:off x="3453701" y="3269714"/>
            <a:ext cx="1338828"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zh-CN" altLang="en-US" sz="1800" dirty="0">
                <a:solidFill>
                  <a:schemeClr val="tx1"/>
                </a:solidFill>
                <a:latin typeface="微软雅黑" panose="020B0503020204020204" pitchFamily="34" charset="-122"/>
              </a:rPr>
              <a:t>事务处理，</a:t>
            </a:r>
            <a:endParaRPr lang="en-US" altLang="zh-CN" sz="1800" dirty="0">
              <a:solidFill>
                <a:schemeClr val="tx1"/>
              </a:solidFill>
              <a:latin typeface="微软雅黑" panose="020B0503020204020204" pitchFamily="34" charset="-122"/>
            </a:endParaRPr>
          </a:p>
          <a:p>
            <a:pPr eaLnBrk="1" hangingPunct="1">
              <a:spcBef>
                <a:spcPct val="0"/>
              </a:spcBef>
              <a:buFontTx/>
              <a:buNone/>
            </a:pPr>
            <a:r>
              <a:rPr lang="zh-CN" altLang="en-US" sz="1600" dirty="0">
                <a:solidFill>
                  <a:schemeClr val="tx1"/>
                </a:solidFill>
                <a:latin typeface="微软雅黑" panose="020B0503020204020204" pitchFamily="34" charset="-122"/>
              </a:rPr>
              <a:t>（解决并发</a:t>
            </a:r>
            <a:endParaRPr lang="en-US" altLang="zh-CN" sz="1600" dirty="0">
              <a:solidFill>
                <a:schemeClr val="tx1"/>
              </a:solidFill>
              <a:latin typeface="微软雅黑" panose="020B0503020204020204" pitchFamily="34" charset="-122"/>
            </a:endParaRPr>
          </a:p>
          <a:p>
            <a:pPr eaLnBrk="1" hangingPunct="1">
              <a:spcBef>
                <a:spcPct val="0"/>
              </a:spcBef>
              <a:buFontTx/>
              <a:buNone/>
            </a:pPr>
            <a:r>
              <a:rPr lang="zh-CN" altLang="en-US" sz="1600" dirty="0">
                <a:solidFill>
                  <a:schemeClr val="tx1"/>
                </a:solidFill>
                <a:latin typeface="微软雅黑" panose="020B0503020204020204" pitchFamily="34" charset="-122"/>
              </a:rPr>
              <a:t>问题）</a:t>
            </a:r>
            <a:endParaRPr lang="en-US" altLang="zh-CN" sz="1600" dirty="0">
              <a:solidFill>
                <a:schemeClr val="tx1"/>
              </a:solidFill>
              <a:latin typeface="微软雅黑" panose="020B0503020204020204" pitchFamily="34" charset="-122"/>
            </a:endParaRPr>
          </a:p>
          <a:p>
            <a:pPr eaLnBrk="1" hangingPunct="1">
              <a:spcBef>
                <a:spcPct val="0"/>
              </a:spcBef>
              <a:buFontTx/>
              <a:buNone/>
            </a:pPr>
            <a:endParaRPr lang="zh-CN" altLang="en-US" sz="1800" dirty="0">
              <a:solidFill>
                <a:schemeClr val="tx1"/>
              </a:solidFill>
              <a:latin typeface="微软雅黑" panose="020B0503020204020204" pitchFamily="34" charset="-122"/>
            </a:endParaRPr>
          </a:p>
        </p:txBody>
      </p:sp>
      <p:sp>
        <p:nvSpPr>
          <p:cNvPr id="10256" name="TextBox 15">
            <a:extLst>
              <a:ext uri="{FF2B5EF4-FFF2-40B4-BE49-F238E27FC236}">
                <a16:creationId xmlns:a16="http://schemas.microsoft.com/office/drawing/2014/main" id="{E4045DFA-9061-446F-B74E-1B366F4F3455}"/>
              </a:ext>
            </a:extLst>
          </p:cNvPr>
          <p:cNvSpPr txBox="1">
            <a:spLocks noChangeArrowheads="1"/>
          </p:cNvSpPr>
          <p:nvPr/>
        </p:nvSpPr>
        <p:spPr bwMode="auto">
          <a:xfrm>
            <a:off x="3524040" y="4610761"/>
            <a:ext cx="11080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zh-CN" altLang="en-US" sz="1800" i="1" dirty="0">
                <a:solidFill>
                  <a:schemeClr val="tx1"/>
                </a:solidFill>
                <a:latin typeface="微软雅黑" panose="020B0503020204020204" pitchFamily="34" charset="-122"/>
              </a:rPr>
              <a:t>面向对象</a:t>
            </a:r>
            <a:endParaRPr lang="en-US" altLang="zh-CN" sz="1800" i="1" dirty="0">
              <a:solidFill>
                <a:schemeClr val="tx1"/>
              </a:solidFill>
              <a:latin typeface="微软雅黑" panose="020B0503020204020204" pitchFamily="34" charset="-122"/>
            </a:endParaRPr>
          </a:p>
          <a:p>
            <a:pPr eaLnBrk="1" hangingPunct="1">
              <a:spcBef>
                <a:spcPct val="0"/>
              </a:spcBef>
              <a:buFontTx/>
              <a:buNone/>
            </a:pPr>
            <a:r>
              <a:rPr lang="zh-CN" altLang="en-US" sz="1800" i="1" dirty="0">
                <a:solidFill>
                  <a:schemeClr val="tx1"/>
                </a:solidFill>
                <a:latin typeface="微软雅黑" panose="020B0503020204020204" pitchFamily="34" charset="-122"/>
              </a:rPr>
              <a:t>数据库</a:t>
            </a:r>
          </a:p>
        </p:txBody>
      </p:sp>
      <p:cxnSp>
        <p:nvCxnSpPr>
          <p:cNvPr id="19" name="直接箭头连接符 18">
            <a:extLst>
              <a:ext uri="{FF2B5EF4-FFF2-40B4-BE49-F238E27FC236}">
                <a16:creationId xmlns:a16="http://schemas.microsoft.com/office/drawing/2014/main" id="{D3B3A7BE-5F41-474A-BB43-D44B3A502B53}"/>
              </a:ext>
            </a:extLst>
          </p:cNvPr>
          <p:cNvCxnSpPr>
            <a:cxnSpLocks/>
          </p:cNvCxnSpPr>
          <p:nvPr/>
        </p:nvCxnSpPr>
        <p:spPr bwMode="auto">
          <a:xfrm flipV="1">
            <a:off x="5217498" y="4349105"/>
            <a:ext cx="2594862" cy="47482"/>
          </a:xfrm>
          <a:prstGeom prst="straightConnector1">
            <a:avLst/>
          </a:prstGeom>
          <a:ln w="57150">
            <a:solidFill>
              <a:srgbClr val="00B050"/>
            </a:solidFill>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10258" name="TextBox 23">
            <a:extLst>
              <a:ext uri="{FF2B5EF4-FFF2-40B4-BE49-F238E27FC236}">
                <a16:creationId xmlns:a16="http://schemas.microsoft.com/office/drawing/2014/main" id="{FBEB78F4-1C62-433C-AAA8-D38776172E96}"/>
              </a:ext>
            </a:extLst>
          </p:cNvPr>
          <p:cNvSpPr txBox="1">
            <a:spLocks noChangeArrowheads="1"/>
          </p:cNvSpPr>
          <p:nvPr/>
        </p:nvSpPr>
        <p:spPr bwMode="auto">
          <a:xfrm>
            <a:off x="5332412" y="4436110"/>
            <a:ext cx="1727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zh-CN" altLang="en-US" sz="1800" dirty="0">
                <a:solidFill>
                  <a:schemeClr val="tx1"/>
                </a:solidFill>
                <a:latin typeface="微软雅黑" panose="020B0503020204020204" pitchFamily="34" charset="-122"/>
              </a:rPr>
              <a:t>在线数据分析、</a:t>
            </a:r>
            <a:endParaRPr lang="en-US" altLang="zh-CN" sz="1800" dirty="0">
              <a:solidFill>
                <a:schemeClr val="tx1"/>
              </a:solidFill>
              <a:latin typeface="微软雅黑" panose="020B0503020204020204" pitchFamily="34" charset="-122"/>
            </a:endParaRPr>
          </a:p>
          <a:p>
            <a:pPr eaLnBrk="1" hangingPunct="1">
              <a:spcBef>
                <a:spcPct val="0"/>
              </a:spcBef>
              <a:buFontTx/>
              <a:buNone/>
            </a:pPr>
            <a:r>
              <a:rPr lang="zh-CN" altLang="en-US" sz="1800" dirty="0">
                <a:solidFill>
                  <a:schemeClr val="tx1"/>
                </a:solidFill>
                <a:latin typeface="微软雅黑" panose="020B0503020204020204" pitchFamily="34" charset="-122"/>
              </a:rPr>
              <a:t>数据挖掘、</a:t>
            </a:r>
            <a:endParaRPr lang="en-US" altLang="zh-CN" sz="1800" dirty="0">
              <a:solidFill>
                <a:schemeClr val="tx1"/>
              </a:solidFill>
              <a:latin typeface="微软雅黑" panose="020B0503020204020204" pitchFamily="34" charset="-122"/>
            </a:endParaRPr>
          </a:p>
          <a:p>
            <a:pPr eaLnBrk="1" hangingPunct="1">
              <a:spcBef>
                <a:spcPct val="0"/>
              </a:spcBef>
              <a:buFontTx/>
              <a:buNone/>
            </a:pPr>
            <a:r>
              <a:rPr lang="zh-CN" altLang="en-US" sz="1800" dirty="0">
                <a:solidFill>
                  <a:schemeClr val="tx1"/>
                </a:solidFill>
                <a:latin typeface="微软雅黑" panose="020B0503020204020204" pitchFamily="34" charset="-122"/>
              </a:rPr>
              <a:t>商务智能</a:t>
            </a:r>
            <a:endParaRPr lang="en-US" altLang="zh-CN" sz="1800" dirty="0">
              <a:solidFill>
                <a:schemeClr val="tx1"/>
              </a:solidFill>
              <a:latin typeface="微软雅黑" panose="020B0503020204020204" pitchFamily="34" charset="-122"/>
            </a:endParaRPr>
          </a:p>
          <a:p>
            <a:pPr eaLnBrk="1" hangingPunct="1">
              <a:spcBef>
                <a:spcPct val="0"/>
              </a:spcBef>
              <a:buFontTx/>
              <a:buNone/>
            </a:pPr>
            <a:r>
              <a:rPr lang="en-US" altLang="zh-CN" sz="1800" b="1" dirty="0">
                <a:solidFill>
                  <a:schemeClr val="tx1"/>
                </a:solidFill>
                <a:latin typeface="微软雅黑" panose="020B0503020204020204" pitchFamily="34" charset="-122"/>
              </a:rPr>
              <a:t>OLAP/DM/BI</a:t>
            </a:r>
            <a:endParaRPr lang="zh-CN" altLang="en-US" sz="1800" b="1" dirty="0">
              <a:solidFill>
                <a:schemeClr val="tx1"/>
              </a:solidFill>
              <a:latin typeface="微软雅黑" panose="020B0503020204020204" pitchFamily="34" charset="-122"/>
            </a:endParaRPr>
          </a:p>
        </p:txBody>
      </p:sp>
      <p:cxnSp>
        <p:nvCxnSpPr>
          <p:cNvPr id="83" name="直接箭头连接符 82">
            <a:extLst>
              <a:ext uri="{FF2B5EF4-FFF2-40B4-BE49-F238E27FC236}">
                <a16:creationId xmlns:a16="http://schemas.microsoft.com/office/drawing/2014/main" id="{B16EA43E-B4B6-43EB-BF26-28B73279E17E}"/>
              </a:ext>
            </a:extLst>
          </p:cNvPr>
          <p:cNvCxnSpPr>
            <a:cxnSpLocks/>
          </p:cNvCxnSpPr>
          <p:nvPr/>
        </p:nvCxnSpPr>
        <p:spPr bwMode="auto">
          <a:xfrm flipV="1">
            <a:off x="5632450" y="2953311"/>
            <a:ext cx="2617788" cy="15875"/>
          </a:xfrm>
          <a:prstGeom prst="straightConnector1">
            <a:avLst/>
          </a:prstGeom>
          <a:ln w="57150">
            <a:solidFill>
              <a:srgbClr val="FF0000"/>
            </a:solidFill>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89" name="爆炸形 2 88">
            <a:extLst>
              <a:ext uri="{FF2B5EF4-FFF2-40B4-BE49-F238E27FC236}">
                <a16:creationId xmlns:a16="http://schemas.microsoft.com/office/drawing/2014/main" id="{2491A6C2-6DCA-480A-9C8C-13C36AD00445}"/>
              </a:ext>
            </a:extLst>
          </p:cNvPr>
          <p:cNvSpPr/>
          <p:nvPr/>
        </p:nvSpPr>
        <p:spPr bwMode="auto">
          <a:xfrm>
            <a:off x="8015792" y="3060216"/>
            <a:ext cx="1266708" cy="3269627"/>
          </a:xfrm>
          <a:prstGeom prst="irregularSeal2">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l="100000" t="100000"/>
            </a:path>
            <a:tileRect r="-100000" b="-100000"/>
          </a:gradFill>
          <a:ln>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fontAlgn="auto">
              <a:spcBef>
                <a:spcPts val="0"/>
              </a:spcBef>
              <a:spcAft>
                <a:spcPts val="0"/>
              </a:spcAft>
              <a:defRPr/>
            </a:pPr>
            <a:r>
              <a:rPr lang="zh-CN" altLang="en-US" dirty="0">
                <a:solidFill>
                  <a:srgbClr val="C00000"/>
                </a:solidFill>
                <a:ea typeface="黑体" pitchFamily="2" charset="-122"/>
              </a:rPr>
              <a:t>大数据</a:t>
            </a:r>
            <a:endParaRPr lang="en-US" altLang="zh-CN" dirty="0">
              <a:solidFill>
                <a:srgbClr val="C00000"/>
              </a:solidFill>
              <a:ea typeface="黑体" pitchFamily="2" charset="-122"/>
            </a:endParaRPr>
          </a:p>
          <a:p>
            <a:pPr algn="ctr" fontAlgn="auto">
              <a:spcBef>
                <a:spcPts val="0"/>
              </a:spcBef>
              <a:spcAft>
                <a:spcPts val="0"/>
              </a:spcAft>
              <a:defRPr/>
            </a:pPr>
            <a:r>
              <a:rPr lang="zh-CN" altLang="en-US" dirty="0">
                <a:solidFill>
                  <a:srgbClr val="C00000"/>
                </a:solidFill>
                <a:ea typeface="黑体" pitchFamily="2" charset="-122"/>
              </a:rPr>
              <a:t>与人工智能</a:t>
            </a:r>
          </a:p>
        </p:txBody>
      </p:sp>
      <p:sp>
        <p:nvSpPr>
          <p:cNvPr id="10266" name="标题 1">
            <a:extLst>
              <a:ext uri="{FF2B5EF4-FFF2-40B4-BE49-F238E27FC236}">
                <a16:creationId xmlns:a16="http://schemas.microsoft.com/office/drawing/2014/main" id="{E1EEBBB6-E342-4744-B370-3A250F223D90}"/>
              </a:ext>
            </a:extLst>
          </p:cNvPr>
          <p:cNvSpPr>
            <a:spLocks noGrp="1" noChangeArrowheads="1"/>
          </p:cNvSpPr>
          <p:nvPr>
            <p:ph type="title"/>
          </p:nvPr>
        </p:nvSpPr>
        <p:spPr>
          <a:xfrm>
            <a:off x="-66675" y="126087"/>
            <a:ext cx="9144000" cy="1011475"/>
          </a:xfrm>
        </p:spPr>
        <p:txBody>
          <a:bodyPr/>
          <a:lstStyle/>
          <a:p>
            <a:pPr eaLnBrk="1" hangingPunct="1"/>
            <a:r>
              <a:rPr lang="zh-CN" altLang="en-US" sz="4000" dirty="0"/>
              <a:t>数据库学科发展历史</a:t>
            </a:r>
          </a:p>
        </p:txBody>
      </p:sp>
      <p:sp>
        <p:nvSpPr>
          <p:cNvPr id="10268" name="TextBox 10">
            <a:extLst>
              <a:ext uri="{FF2B5EF4-FFF2-40B4-BE49-F238E27FC236}">
                <a16:creationId xmlns:a16="http://schemas.microsoft.com/office/drawing/2014/main" id="{3989AA04-607C-4AFF-9A01-A5412604A1C0}"/>
              </a:ext>
            </a:extLst>
          </p:cNvPr>
          <p:cNvSpPr txBox="1">
            <a:spLocks noChangeArrowheads="1"/>
          </p:cNvSpPr>
          <p:nvPr/>
        </p:nvSpPr>
        <p:spPr bwMode="auto">
          <a:xfrm>
            <a:off x="732936" y="3177699"/>
            <a:ext cx="126188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zh-CN" altLang="en-US" sz="1800" dirty="0">
                <a:solidFill>
                  <a:schemeClr val="tx1"/>
                </a:solidFill>
                <a:latin typeface="微软雅黑" panose="020B0503020204020204" pitchFamily="34" charset="-122"/>
              </a:rPr>
              <a:t>数据库</a:t>
            </a:r>
            <a:endParaRPr lang="en-US" altLang="zh-CN" sz="1800" dirty="0">
              <a:solidFill>
                <a:schemeClr val="tx1"/>
              </a:solidFill>
              <a:latin typeface="微软雅黑" panose="020B0503020204020204" pitchFamily="34" charset="-122"/>
            </a:endParaRPr>
          </a:p>
          <a:p>
            <a:pPr eaLnBrk="1" hangingPunct="1">
              <a:spcBef>
                <a:spcPct val="0"/>
              </a:spcBef>
              <a:buFontTx/>
              <a:buNone/>
            </a:pPr>
            <a:r>
              <a:rPr lang="zh-CN" altLang="en-US" sz="1800" dirty="0">
                <a:solidFill>
                  <a:schemeClr val="tx1"/>
                </a:solidFill>
                <a:latin typeface="微软雅黑" panose="020B0503020204020204" pitchFamily="34" charset="-122"/>
              </a:rPr>
              <a:t>三层视图</a:t>
            </a:r>
            <a:endParaRPr lang="en-US" altLang="zh-CN" sz="1800" dirty="0">
              <a:solidFill>
                <a:schemeClr val="tx1"/>
              </a:solidFill>
              <a:latin typeface="微软雅黑" panose="020B0503020204020204" pitchFamily="34" charset="-122"/>
            </a:endParaRPr>
          </a:p>
          <a:p>
            <a:pPr eaLnBrk="1" hangingPunct="1">
              <a:spcBef>
                <a:spcPct val="0"/>
              </a:spcBef>
              <a:buFontTx/>
              <a:buNone/>
            </a:pPr>
            <a:r>
              <a:rPr lang="zh-CN" altLang="en-US" sz="1400" dirty="0">
                <a:solidFill>
                  <a:schemeClr val="tx1"/>
                </a:solidFill>
                <a:latin typeface="微软雅黑" panose="020B0503020204020204" pitchFamily="34" charset="-122"/>
              </a:rPr>
              <a:t>（物理视图、</a:t>
            </a:r>
            <a:endParaRPr lang="en-US" altLang="zh-CN" sz="1400" dirty="0">
              <a:solidFill>
                <a:schemeClr val="tx1"/>
              </a:solidFill>
              <a:latin typeface="微软雅黑" panose="020B0503020204020204" pitchFamily="34" charset="-122"/>
            </a:endParaRPr>
          </a:p>
          <a:p>
            <a:pPr eaLnBrk="1" hangingPunct="1">
              <a:spcBef>
                <a:spcPct val="0"/>
              </a:spcBef>
              <a:buFontTx/>
              <a:buNone/>
            </a:pPr>
            <a:r>
              <a:rPr lang="zh-CN" altLang="en-US" sz="1400" dirty="0">
                <a:solidFill>
                  <a:schemeClr val="tx1"/>
                </a:solidFill>
                <a:latin typeface="微软雅黑" panose="020B0503020204020204" pitchFamily="34" charset="-122"/>
              </a:rPr>
              <a:t>逻辑视图、</a:t>
            </a:r>
            <a:endParaRPr lang="en-US" altLang="zh-CN" sz="1400" dirty="0">
              <a:solidFill>
                <a:schemeClr val="tx1"/>
              </a:solidFill>
              <a:latin typeface="微软雅黑" panose="020B0503020204020204" pitchFamily="34" charset="-122"/>
            </a:endParaRPr>
          </a:p>
          <a:p>
            <a:pPr eaLnBrk="1" hangingPunct="1">
              <a:spcBef>
                <a:spcPct val="0"/>
              </a:spcBef>
              <a:buFontTx/>
              <a:buNone/>
            </a:pPr>
            <a:r>
              <a:rPr lang="zh-CN" altLang="en-US" sz="1400" dirty="0">
                <a:solidFill>
                  <a:schemeClr val="tx1"/>
                </a:solidFill>
                <a:latin typeface="微软雅黑" panose="020B0503020204020204" pitchFamily="34" charset="-122"/>
              </a:rPr>
              <a:t>用户视图）</a:t>
            </a:r>
            <a:endParaRPr lang="en-US" altLang="zh-CN" sz="1400" dirty="0">
              <a:solidFill>
                <a:schemeClr val="tx1"/>
              </a:solidFill>
              <a:latin typeface="微软雅黑" panose="020B0503020204020204" pitchFamily="34" charset="-122"/>
            </a:endParaRPr>
          </a:p>
          <a:p>
            <a:pPr eaLnBrk="1" hangingPunct="1">
              <a:spcBef>
                <a:spcPct val="0"/>
              </a:spcBef>
              <a:buFontTx/>
              <a:buNone/>
            </a:pPr>
            <a:endParaRPr lang="zh-CN" altLang="en-US" sz="1800" dirty="0">
              <a:solidFill>
                <a:schemeClr val="tx1"/>
              </a:solidFill>
              <a:latin typeface="微软雅黑" panose="020B0503020204020204" pitchFamily="34" charset="-122"/>
            </a:endParaRPr>
          </a:p>
        </p:txBody>
      </p:sp>
      <p:cxnSp>
        <p:nvCxnSpPr>
          <p:cNvPr id="112" name="直接箭头连接符 111">
            <a:extLst>
              <a:ext uri="{FF2B5EF4-FFF2-40B4-BE49-F238E27FC236}">
                <a16:creationId xmlns:a16="http://schemas.microsoft.com/office/drawing/2014/main" id="{5E1C6654-1CC2-4A42-B393-DC8D10B2DB3D}"/>
              </a:ext>
            </a:extLst>
          </p:cNvPr>
          <p:cNvCxnSpPr>
            <a:cxnSpLocks/>
          </p:cNvCxnSpPr>
          <p:nvPr/>
        </p:nvCxnSpPr>
        <p:spPr bwMode="auto">
          <a:xfrm flipV="1">
            <a:off x="4469364" y="4396586"/>
            <a:ext cx="777010" cy="1570456"/>
          </a:xfrm>
          <a:prstGeom prst="straightConnector1">
            <a:avLst/>
          </a:prstGeom>
          <a:ln w="57150">
            <a:solidFill>
              <a:srgbClr val="00B050"/>
            </a:solidFill>
            <a:headEnd type="none" w="med" len="med"/>
            <a:tailEnd type="arrow"/>
          </a:ln>
        </p:spPr>
        <p:style>
          <a:lnRef idx="3">
            <a:schemeClr val="accent2"/>
          </a:lnRef>
          <a:fillRef idx="0">
            <a:schemeClr val="accent2"/>
          </a:fillRef>
          <a:effectRef idx="2">
            <a:schemeClr val="accent2"/>
          </a:effectRef>
          <a:fontRef idx="minor">
            <a:schemeClr val="tx1"/>
          </a:fontRef>
        </p:style>
      </p:cxnSp>
      <p:pic>
        <p:nvPicPr>
          <p:cNvPr id="10271" name="Picture 7">
            <a:extLst>
              <a:ext uri="{FF2B5EF4-FFF2-40B4-BE49-F238E27FC236}">
                <a16:creationId xmlns:a16="http://schemas.microsoft.com/office/drawing/2014/main" id="{A461388F-289C-44CB-8704-1B536D2DC5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1920875"/>
            <a:ext cx="671512"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3" name="图片 48">
            <a:extLst>
              <a:ext uri="{FF2B5EF4-FFF2-40B4-BE49-F238E27FC236}">
                <a16:creationId xmlns:a16="http://schemas.microsoft.com/office/drawing/2014/main" id="{1F15CFD1-468F-48FC-AB6E-AA00AF99B7E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06463" y="1916113"/>
            <a:ext cx="668337"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4" name="图片 56">
            <a:extLst>
              <a:ext uri="{FF2B5EF4-FFF2-40B4-BE49-F238E27FC236}">
                <a16:creationId xmlns:a16="http://schemas.microsoft.com/office/drawing/2014/main" id="{3170B20C-7B71-43FD-8BFA-33272641CB98}"/>
              </a:ext>
            </a:extLst>
          </p:cNvPr>
          <p:cNvPicPr>
            <a:picLocks noChangeAspect="1"/>
          </p:cNvPicPr>
          <p:nvPr/>
        </p:nvPicPr>
        <p:blipFill>
          <a:blip r:embed="rId6">
            <a:extLst>
              <a:ext uri="{28A0092B-C50C-407E-A947-70E740481C1C}">
                <a14:useLocalDpi xmlns:a14="http://schemas.microsoft.com/office/drawing/2010/main" val="0"/>
              </a:ext>
            </a:extLst>
          </a:blip>
          <a:srcRect l="28345" t="4375" r="25587" b="8522"/>
          <a:stretch>
            <a:fillRect/>
          </a:stretch>
        </p:blipFill>
        <p:spPr bwMode="auto">
          <a:xfrm>
            <a:off x="7127168" y="1864769"/>
            <a:ext cx="803275" cy="101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32">
            <a:extLst>
              <a:ext uri="{FF2B5EF4-FFF2-40B4-BE49-F238E27FC236}">
                <a16:creationId xmlns:a16="http://schemas.microsoft.com/office/drawing/2014/main" id="{93DC2BA1-C494-4B51-BA21-48C0E0DB53BE}"/>
              </a:ext>
            </a:extLst>
          </p:cNvPr>
          <p:cNvSpPr txBox="1"/>
          <p:nvPr/>
        </p:nvSpPr>
        <p:spPr>
          <a:xfrm>
            <a:off x="5544817" y="3060216"/>
            <a:ext cx="3131635" cy="861774"/>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fontAlgn="auto">
              <a:spcBef>
                <a:spcPts val="0"/>
              </a:spcBef>
              <a:spcAft>
                <a:spcPts val="0"/>
              </a:spcAft>
              <a:defRPr/>
            </a:pPr>
            <a:r>
              <a:rPr lang="zh-CN" altLang="en-US" dirty="0">
                <a:solidFill>
                  <a:schemeClr val="tx1"/>
                </a:solidFill>
                <a:latin typeface="微软雅黑" panose="020B0503020204020204" pitchFamily="34" charset="-122"/>
                <a:ea typeface="微软雅黑" panose="020B0503020204020204" pitchFamily="34" charset="-122"/>
              </a:rPr>
              <a:t>非结构化数据库</a:t>
            </a:r>
            <a:r>
              <a:rPr lang="en-US" altLang="zh-CN" dirty="0">
                <a:solidFill>
                  <a:schemeClr val="tx1"/>
                </a:solidFill>
                <a:latin typeface="微软雅黑" panose="020B0503020204020204" pitchFamily="34" charset="-122"/>
                <a:ea typeface="微软雅黑" panose="020B0503020204020204" pitchFamily="34" charset="-122"/>
              </a:rPr>
              <a:t>NoSQL/ML</a:t>
            </a:r>
          </a:p>
          <a:p>
            <a:pPr fontAlgn="auto">
              <a:spcBef>
                <a:spcPts val="0"/>
              </a:spcBef>
              <a:spcAft>
                <a:spcPts val="0"/>
              </a:spcAft>
              <a:defRPr/>
            </a:pPr>
            <a:r>
              <a:rPr lang="zh-CN" altLang="en-US" sz="1600" dirty="0">
                <a:solidFill>
                  <a:schemeClr val="tx1"/>
                </a:solidFill>
                <a:latin typeface="微软雅黑" panose="020B0503020204020204" pitchFamily="34" charset="-122"/>
                <a:ea typeface="微软雅黑" panose="020B0503020204020204" pitchFamily="34" charset="-122"/>
              </a:rPr>
              <a:t>（解决网页</a:t>
            </a:r>
            <a:r>
              <a:rPr lang="en-US" altLang="zh-CN" sz="1600" dirty="0">
                <a:solidFill>
                  <a:schemeClr val="tx1"/>
                </a:solidFill>
                <a:latin typeface="微软雅黑" panose="020B0503020204020204" pitchFamily="34" charset="-122"/>
                <a:ea typeface="微软雅黑" panose="020B0503020204020204" pitchFamily="34" charset="-122"/>
              </a:rPr>
              <a:t>/</a:t>
            </a:r>
            <a:r>
              <a:rPr lang="zh-CN" altLang="en-US" sz="1600" dirty="0">
                <a:solidFill>
                  <a:schemeClr val="tx1"/>
                </a:solidFill>
                <a:latin typeface="微软雅黑" panose="020B0503020204020204" pitchFamily="34" charset="-122"/>
                <a:ea typeface="微软雅黑" panose="020B0503020204020204" pitchFamily="34" charset="-122"/>
              </a:rPr>
              <a:t>音频</a:t>
            </a:r>
            <a:r>
              <a:rPr lang="en-US" altLang="zh-CN" sz="1600" dirty="0">
                <a:solidFill>
                  <a:schemeClr val="tx1"/>
                </a:solidFill>
                <a:latin typeface="微软雅黑" panose="020B0503020204020204" pitchFamily="34" charset="-122"/>
                <a:ea typeface="微软雅黑" panose="020B0503020204020204" pitchFamily="34" charset="-122"/>
              </a:rPr>
              <a:t>/</a:t>
            </a:r>
            <a:r>
              <a:rPr lang="zh-CN" altLang="en-US" sz="1600" dirty="0">
                <a:solidFill>
                  <a:schemeClr val="tx1"/>
                </a:solidFill>
                <a:latin typeface="微软雅黑" panose="020B0503020204020204" pitchFamily="34" charset="-122"/>
                <a:ea typeface="微软雅黑" panose="020B0503020204020204" pitchFamily="34" charset="-122"/>
              </a:rPr>
              <a:t>视频</a:t>
            </a:r>
            <a:r>
              <a:rPr lang="en-US" altLang="zh-CN" sz="1600" dirty="0">
                <a:solidFill>
                  <a:schemeClr val="tx1"/>
                </a:solidFill>
                <a:latin typeface="微软雅黑" panose="020B0503020204020204" pitchFamily="34" charset="-122"/>
                <a:ea typeface="微软雅黑" panose="020B0503020204020204" pitchFamily="34" charset="-122"/>
              </a:rPr>
              <a:t>/</a:t>
            </a:r>
            <a:r>
              <a:rPr lang="zh-CN" altLang="en-US" sz="1600" dirty="0">
                <a:solidFill>
                  <a:schemeClr val="tx1"/>
                </a:solidFill>
                <a:latin typeface="微软雅黑" panose="020B0503020204020204" pitchFamily="34" charset="-122"/>
                <a:ea typeface="微软雅黑" panose="020B0503020204020204" pitchFamily="34" charset="-122"/>
              </a:rPr>
              <a:t>时序等数据管理问题，支持机</a:t>
            </a:r>
            <a:r>
              <a:rPr lang="en-US" altLang="zh-CN" sz="1600" dirty="0">
                <a:solidFill>
                  <a:schemeClr val="tx1"/>
                </a:solidFill>
                <a:latin typeface="微软雅黑" panose="020B0503020204020204" pitchFamily="34" charset="-122"/>
                <a:ea typeface="微软雅黑" panose="020B0503020204020204" pitchFamily="34" charset="-122"/>
              </a:rPr>
              <a:t>AI</a:t>
            </a:r>
            <a:r>
              <a:rPr lang="zh-CN" altLang="en-US" sz="1600" dirty="0">
                <a:solidFill>
                  <a:schemeClr val="tx1"/>
                </a:solidFill>
                <a:latin typeface="微软雅黑" panose="020B0503020204020204" pitchFamily="34" charset="-122"/>
                <a:ea typeface="微软雅黑" panose="020B0503020204020204" pitchFamily="34" charset="-122"/>
              </a:rPr>
              <a:t>任务）</a:t>
            </a:r>
          </a:p>
        </p:txBody>
      </p:sp>
      <p:sp>
        <p:nvSpPr>
          <p:cNvPr id="2" name="文本框 1">
            <a:extLst>
              <a:ext uri="{FF2B5EF4-FFF2-40B4-BE49-F238E27FC236}">
                <a16:creationId xmlns:a16="http://schemas.microsoft.com/office/drawing/2014/main" id="{C4F09484-95E8-4A2E-BB3A-060646A91376}"/>
              </a:ext>
            </a:extLst>
          </p:cNvPr>
          <p:cNvSpPr txBox="1"/>
          <p:nvPr/>
        </p:nvSpPr>
        <p:spPr>
          <a:xfrm>
            <a:off x="812384" y="1277719"/>
            <a:ext cx="873957" cy="646331"/>
          </a:xfrm>
          <a:prstGeom prst="rect">
            <a:avLst/>
          </a:prstGeom>
          <a:noFill/>
        </p:spPr>
        <p:txBody>
          <a:bodyPr wrap="none" rtlCol="0">
            <a:spAutoFit/>
          </a:bodyPr>
          <a:lstStyle/>
          <a:p>
            <a:r>
              <a:rPr lang="en-US" altLang="zh-CN" dirty="0"/>
              <a:t>1973</a:t>
            </a:r>
          </a:p>
          <a:p>
            <a:r>
              <a:rPr lang="zh-CN" altLang="en-US" dirty="0"/>
              <a:t>图灵奖</a:t>
            </a:r>
          </a:p>
        </p:txBody>
      </p:sp>
      <p:sp>
        <p:nvSpPr>
          <p:cNvPr id="53" name="文本框 52">
            <a:extLst>
              <a:ext uri="{FF2B5EF4-FFF2-40B4-BE49-F238E27FC236}">
                <a16:creationId xmlns:a16="http://schemas.microsoft.com/office/drawing/2014/main" id="{3533C830-347D-4BE1-966A-B426771D4640}"/>
              </a:ext>
            </a:extLst>
          </p:cNvPr>
          <p:cNvSpPr txBox="1"/>
          <p:nvPr/>
        </p:nvSpPr>
        <p:spPr>
          <a:xfrm>
            <a:off x="2129804" y="1214773"/>
            <a:ext cx="873957" cy="646331"/>
          </a:xfrm>
          <a:prstGeom prst="rect">
            <a:avLst/>
          </a:prstGeom>
          <a:noFill/>
        </p:spPr>
        <p:txBody>
          <a:bodyPr wrap="none" rtlCol="0">
            <a:spAutoFit/>
          </a:bodyPr>
          <a:lstStyle/>
          <a:p>
            <a:r>
              <a:rPr lang="en-US" altLang="zh-CN" dirty="0"/>
              <a:t>1981</a:t>
            </a:r>
          </a:p>
          <a:p>
            <a:r>
              <a:rPr lang="zh-CN" altLang="en-US" dirty="0"/>
              <a:t>图灵奖</a:t>
            </a:r>
          </a:p>
        </p:txBody>
      </p:sp>
      <p:sp>
        <p:nvSpPr>
          <p:cNvPr id="54" name="文本框 53">
            <a:extLst>
              <a:ext uri="{FF2B5EF4-FFF2-40B4-BE49-F238E27FC236}">
                <a16:creationId xmlns:a16="http://schemas.microsoft.com/office/drawing/2014/main" id="{D923F36E-07A6-419D-9029-06F36E5AB3E0}"/>
              </a:ext>
            </a:extLst>
          </p:cNvPr>
          <p:cNvSpPr txBox="1"/>
          <p:nvPr/>
        </p:nvSpPr>
        <p:spPr>
          <a:xfrm>
            <a:off x="3575805" y="1246802"/>
            <a:ext cx="873957" cy="646331"/>
          </a:xfrm>
          <a:prstGeom prst="rect">
            <a:avLst/>
          </a:prstGeom>
          <a:noFill/>
        </p:spPr>
        <p:txBody>
          <a:bodyPr wrap="none" rtlCol="0">
            <a:spAutoFit/>
          </a:bodyPr>
          <a:lstStyle/>
          <a:p>
            <a:r>
              <a:rPr lang="en-US" altLang="zh-CN" dirty="0"/>
              <a:t>1998</a:t>
            </a:r>
          </a:p>
          <a:p>
            <a:r>
              <a:rPr lang="zh-CN" altLang="en-US" dirty="0"/>
              <a:t>图灵奖</a:t>
            </a:r>
          </a:p>
        </p:txBody>
      </p:sp>
      <p:sp>
        <p:nvSpPr>
          <p:cNvPr id="55" name="文本框 54">
            <a:extLst>
              <a:ext uri="{FF2B5EF4-FFF2-40B4-BE49-F238E27FC236}">
                <a16:creationId xmlns:a16="http://schemas.microsoft.com/office/drawing/2014/main" id="{0E6B7098-E733-47EA-B50D-FB8BB7250E57}"/>
              </a:ext>
            </a:extLst>
          </p:cNvPr>
          <p:cNvSpPr txBox="1"/>
          <p:nvPr/>
        </p:nvSpPr>
        <p:spPr>
          <a:xfrm>
            <a:off x="7056486" y="1195150"/>
            <a:ext cx="873957" cy="646331"/>
          </a:xfrm>
          <a:prstGeom prst="rect">
            <a:avLst/>
          </a:prstGeom>
          <a:noFill/>
        </p:spPr>
        <p:txBody>
          <a:bodyPr wrap="none" rtlCol="0">
            <a:spAutoFit/>
          </a:bodyPr>
          <a:lstStyle/>
          <a:p>
            <a:r>
              <a:rPr lang="en-US" altLang="zh-CN" dirty="0"/>
              <a:t>2014</a:t>
            </a:r>
          </a:p>
          <a:p>
            <a:r>
              <a:rPr lang="zh-CN" altLang="en-US" dirty="0"/>
              <a:t>图灵奖</a:t>
            </a:r>
          </a:p>
        </p:txBody>
      </p:sp>
      <p:sp>
        <p:nvSpPr>
          <p:cNvPr id="48" name="TextBox 15">
            <a:extLst>
              <a:ext uri="{FF2B5EF4-FFF2-40B4-BE49-F238E27FC236}">
                <a16:creationId xmlns:a16="http://schemas.microsoft.com/office/drawing/2014/main" id="{CFB87091-68DE-439D-88AE-3AB828DBE949}"/>
              </a:ext>
            </a:extLst>
          </p:cNvPr>
          <p:cNvSpPr txBox="1">
            <a:spLocks noChangeArrowheads="1"/>
          </p:cNvSpPr>
          <p:nvPr/>
        </p:nvSpPr>
        <p:spPr bwMode="auto">
          <a:xfrm>
            <a:off x="3493723" y="6044934"/>
            <a:ext cx="59023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zh-CN" altLang="en-US" sz="1800" i="1" dirty="0">
                <a:solidFill>
                  <a:schemeClr val="tx1"/>
                </a:solidFill>
                <a:latin typeface="微软雅黑" panose="020B0503020204020204" pitchFamily="34" charset="-122"/>
              </a:rPr>
              <a:t>关系数据库 </a:t>
            </a:r>
            <a:r>
              <a:rPr lang="en-US" altLang="zh-CN" sz="1800" i="1" dirty="0">
                <a:solidFill>
                  <a:schemeClr val="tx1"/>
                </a:solidFill>
                <a:latin typeface="微软雅黑" panose="020B0503020204020204" pitchFamily="34" charset="-122"/>
              </a:rPr>
              <a:t>OLTP</a:t>
            </a:r>
            <a:r>
              <a:rPr lang="zh-CN" altLang="en-US" sz="1800" i="1" dirty="0">
                <a:solidFill>
                  <a:schemeClr val="tx1"/>
                </a:solidFill>
                <a:latin typeface="微软雅黑" panose="020B0503020204020204" pitchFamily="34" charset="-122"/>
              </a:rPr>
              <a:t>（</a:t>
            </a:r>
            <a:r>
              <a:rPr lang="en-US" altLang="zh-CN" sz="1800" i="1" dirty="0">
                <a:solidFill>
                  <a:schemeClr val="tx1"/>
                </a:solidFill>
                <a:latin typeface="微软雅黑" panose="020B0503020204020204" pitchFamily="34" charset="-122"/>
              </a:rPr>
              <a:t>On-Line Transaction Processing</a:t>
            </a:r>
            <a:r>
              <a:rPr lang="zh-CN" altLang="en-US" sz="1800" i="1" dirty="0">
                <a:solidFill>
                  <a:schemeClr val="tx1"/>
                </a:solidFill>
                <a:latin typeface="微软雅黑" panose="020B0503020204020204" pitchFamily="34" charset="-122"/>
              </a:rPr>
              <a:t>）</a:t>
            </a:r>
          </a:p>
        </p:txBody>
      </p:sp>
      <p:cxnSp>
        <p:nvCxnSpPr>
          <p:cNvPr id="58" name="直接箭头连接符 57">
            <a:extLst>
              <a:ext uri="{FF2B5EF4-FFF2-40B4-BE49-F238E27FC236}">
                <a16:creationId xmlns:a16="http://schemas.microsoft.com/office/drawing/2014/main" id="{FA5BC299-E41C-4CE3-B6F2-98FD57CFCF64}"/>
              </a:ext>
            </a:extLst>
          </p:cNvPr>
          <p:cNvCxnSpPr>
            <a:cxnSpLocks/>
          </p:cNvCxnSpPr>
          <p:nvPr/>
        </p:nvCxnSpPr>
        <p:spPr bwMode="auto">
          <a:xfrm flipV="1">
            <a:off x="364105" y="6027687"/>
            <a:ext cx="1756794" cy="4282"/>
          </a:xfrm>
          <a:prstGeom prst="straightConnector1">
            <a:avLst/>
          </a:prstGeom>
          <a:ln w="57150">
            <a:solidFill>
              <a:srgbClr val="7030A0"/>
            </a:solidFill>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59" name="TextBox 10">
            <a:extLst>
              <a:ext uri="{FF2B5EF4-FFF2-40B4-BE49-F238E27FC236}">
                <a16:creationId xmlns:a16="http://schemas.microsoft.com/office/drawing/2014/main" id="{32513161-E1FD-44FA-A4EA-85999B806A2C}"/>
              </a:ext>
            </a:extLst>
          </p:cNvPr>
          <p:cNvSpPr txBox="1">
            <a:spLocks noChangeArrowheads="1"/>
          </p:cNvSpPr>
          <p:nvPr/>
        </p:nvSpPr>
        <p:spPr bwMode="auto">
          <a:xfrm>
            <a:off x="659520" y="6027687"/>
            <a:ext cx="12073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rgbClr val="5800B0"/>
                </a:solidFill>
                <a:latin typeface="Arial" panose="020B0604020202020204" pitchFamily="34" charset="0"/>
                <a:ea typeface="微软雅黑" panose="020B0503020204020204" pitchFamily="34" charset="-122"/>
              </a:defRPr>
            </a:lvl1pPr>
            <a:lvl2pPr marL="742950" indent="-285750">
              <a:spcBef>
                <a:spcPct val="20000"/>
              </a:spcBef>
              <a:buChar char="–"/>
              <a:defRPr sz="2800">
                <a:solidFill>
                  <a:srgbClr val="5800B0"/>
                </a:solidFill>
                <a:latin typeface="Arial" panose="020B0604020202020204" pitchFamily="34" charset="0"/>
                <a:ea typeface="微软雅黑" panose="020B0503020204020204" pitchFamily="34" charset="-122"/>
              </a:defRPr>
            </a:lvl2pPr>
            <a:lvl3pPr marL="1143000" indent="-228600">
              <a:spcBef>
                <a:spcPct val="20000"/>
              </a:spcBef>
              <a:buChar char="•"/>
              <a:defRPr sz="2400">
                <a:solidFill>
                  <a:srgbClr val="5800B0"/>
                </a:solidFill>
                <a:latin typeface="Arial" panose="020B0604020202020204" pitchFamily="34" charset="0"/>
                <a:ea typeface="微软雅黑" panose="020B0503020204020204" pitchFamily="34" charset="-122"/>
              </a:defRPr>
            </a:lvl3pPr>
            <a:lvl4pPr marL="1600200" indent="-228600">
              <a:spcBef>
                <a:spcPct val="20000"/>
              </a:spcBef>
              <a:buChar char="–"/>
              <a:defRPr sz="2000">
                <a:solidFill>
                  <a:srgbClr val="5800B0"/>
                </a:solidFill>
                <a:latin typeface="Arial" panose="020B0604020202020204" pitchFamily="34" charset="0"/>
                <a:ea typeface="微软雅黑" panose="020B0503020204020204" pitchFamily="34" charset="-122"/>
              </a:defRPr>
            </a:lvl4pPr>
            <a:lvl5pPr marL="2057400" indent="-228600">
              <a:spcBef>
                <a:spcPct val="20000"/>
              </a:spcBef>
              <a:buChar char="»"/>
              <a:defRPr sz="2000">
                <a:solidFill>
                  <a:srgbClr val="5800B0"/>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a:solidFill>
                  <a:srgbClr val="5800B0"/>
                </a:solidFill>
                <a:latin typeface="Arial" panose="020B0604020202020204" pitchFamily="34" charset="0"/>
                <a:ea typeface="微软雅黑" panose="020B0503020204020204" pitchFamily="34" charset="-122"/>
              </a:defRPr>
            </a:lvl9pPr>
          </a:lstStyle>
          <a:p>
            <a:pPr eaLnBrk="1" hangingPunct="1">
              <a:spcBef>
                <a:spcPct val="0"/>
              </a:spcBef>
              <a:buFontTx/>
              <a:buNone/>
            </a:pPr>
            <a:r>
              <a:rPr lang="zh-CN" altLang="en-US" sz="1800" i="1" dirty="0">
                <a:solidFill>
                  <a:schemeClr val="tx1"/>
                </a:solidFill>
                <a:latin typeface="微软雅黑" panose="020B0503020204020204" pitchFamily="34" charset="-122"/>
              </a:rPr>
              <a:t>层次</a:t>
            </a:r>
            <a:r>
              <a:rPr lang="en-US" altLang="zh-CN" sz="1800" i="1" dirty="0">
                <a:solidFill>
                  <a:schemeClr val="tx1"/>
                </a:solidFill>
                <a:latin typeface="微软雅黑" panose="020B0503020204020204" pitchFamily="34" charset="-122"/>
              </a:rPr>
              <a:t>/</a:t>
            </a:r>
            <a:r>
              <a:rPr lang="zh-CN" altLang="en-US" sz="1800" i="1" dirty="0">
                <a:solidFill>
                  <a:schemeClr val="tx1"/>
                </a:solidFill>
                <a:latin typeface="微软雅黑" panose="020B0503020204020204" pitchFamily="34" charset="-122"/>
              </a:rPr>
              <a:t>网状</a:t>
            </a:r>
            <a:endParaRPr lang="en-US" altLang="zh-CN" sz="1800" i="1" dirty="0">
              <a:solidFill>
                <a:schemeClr val="tx1"/>
              </a:solidFill>
              <a:latin typeface="微软雅黑" panose="020B0503020204020204" pitchFamily="34" charset="-122"/>
            </a:endParaRPr>
          </a:p>
          <a:p>
            <a:pPr eaLnBrk="1" hangingPunct="1">
              <a:spcBef>
                <a:spcPct val="0"/>
              </a:spcBef>
              <a:buFontTx/>
              <a:buNone/>
            </a:pPr>
            <a:r>
              <a:rPr lang="zh-CN" altLang="en-US" sz="1800" i="1" dirty="0">
                <a:solidFill>
                  <a:schemeClr val="tx1"/>
                </a:solidFill>
                <a:latin typeface="微软雅黑" panose="020B0503020204020204" pitchFamily="34" charset="-122"/>
              </a:rPr>
              <a:t>数据库</a:t>
            </a:r>
          </a:p>
        </p:txBody>
      </p:sp>
      <p:sp>
        <p:nvSpPr>
          <p:cNvPr id="21" name="文本框 20">
            <a:extLst>
              <a:ext uri="{FF2B5EF4-FFF2-40B4-BE49-F238E27FC236}">
                <a16:creationId xmlns:a16="http://schemas.microsoft.com/office/drawing/2014/main" id="{562ECB78-B793-4CFF-8225-224604DE771E}"/>
              </a:ext>
            </a:extLst>
          </p:cNvPr>
          <p:cNvSpPr txBox="1"/>
          <p:nvPr/>
        </p:nvSpPr>
        <p:spPr>
          <a:xfrm>
            <a:off x="25855" y="4610761"/>
            <a:ext cx="1046748" cy="1200329"/>
          </a:xfrm>
          <a:prstGeom prst="rect">
            <a:avLst/>
          </a:prstGeom>
          <a:noFill/>
        </p:spPr>
        <p:txBody>
          <a:bodyPr wrap="square" rtlCol="0">
            <a:spAutoFit/>
          </a:bodyPr>
          <a:lstStyle/>
          <a:p>
            <a:r>
              <a:rPr lang="zh-CN" altLang="en-US" dirty="0"/>
              <a:t>缘起：美国阿波罗登月计划</a:t>
            </a:r>
          </a:p>
        </p:txBody>
      </p:sp>
    </p:spTree>
  </p:cSld>
  <p:clrMapOvr>
    <a:masterClrMapping/>
  </p:clrMapOvr>
  <p:transition/>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3156</TotalTime>
  <Words>3802</Words>
  <Application>Microsoft Office PowerPoint</Application>
  <PresentationFormat>全屏显示(4:3)</PresentationFormat>
  <Paragraphs>738</Paragraphs>
  <Slides>70</Slides>
  <Notes>13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70</vt:i4>
      </vt:variant>
    </vt:vector>
  </HeadingPairs>
  <TitlesOfParts>
    <vt:vector size="88" baseType="lpstr">
      <vt:lpstr>Batang</vt:lpstr>
      <vt:lpstr>Monotype Sorts</vt:lpstr>
      <vt:lpstr>ＭＳ Ｐゴシック</vt:lpstr>
      <vt:lpstr>黑体</vt:lpstr>
      <vt:lpstr>楷体_GB2312</vt:lpstr>
      <vt:lpstr>宋体</vt:lpstr>
      <vt:lpstr>微软雅黑</vt:lpstr>
      <vt:lpstr>Arial</vt:lpstr>
      <vt:lpstr>Arial Black</vt:lpstr>
      <vt:lpstr>Cooper Black</vt:lpstr>
      <vt:lpstr>Helvetica</vt:lpstr>
      <vt:lpstr>Lucida Sans Unicode</vt:lpstr>
      <vt:lpstr>Palatino Linotype</vt:lpstr>
      <vt:lpstr>Symbol</vt:lpstr>
      <vt:lpstr>Tahoma</vt:lpstr>
      <vt:lpstr>Times New Roman</vt:lpstr>
      <vt:lpstr>Wingdings</vt:lpstr>
      <vt:lpstr>默认设计模板</vt:lpstr>
      <vt:lpstr>数 据 库 原 理</vt:lpstr>
      <vt:lpstr>课程时间、地点与教材</vt:lpstr>
      <vt:lpstr>助教联系方式</vt:lpstr>
      <vt:lpstr>课程内容</vt:lpstr>
      <vt:lpstr>预备知识 - Prerequisite</vt:lpstr>
      <vt:lpstr>预备知识 - Prerequisite</vt:lpstr>
      <vt:lpstr>数据无处不在</vt:lpstr>
      <vt:lpstr>我们进入了大数据时代</vt:lpstr>
      <vt:lpstr>数据库学科发展历史</vt:lpstr>
      <vt:lpstr>数据库领域四位图灵奖得主</vt:lpstr>
      <vt:lpstr>Main Contents</vt:lpstr>
      <vt:lpstr>Data-数据</vt:lpstr>
      <vt:lpstr>Database-数据库</vt:lpstr>
      <vt:lpstr>数据库中的表</vt:lpstr>
      <vt:lpstr>数据库表上的操作</vt:lpstr>
      <vt:lpstr>DBMS-数据库管理系统</vt:lpstr>
      <vt:lpstr>数据库应用</vt:lpstr>
      <vt:lpstr>数据库系统</vt:lpstr>
      <vt:lpstr>安装DBMS</vt:lpstr>
      <vt:lpstr>Main Contents</vt:lpstr>
      <vt:lpstr>早期数据应用都构建在文件系统上</vt:lpstr>
      <vt:lpstr>文件系统的缺点</vt:lpstr>
      <vt:lpstr>文件系统的缺点(c1)</vt:lpstr>
      <vt:lpstr>文件系统的缺点(c2)</vt:lpstr>
      <vt:lpstr>文件系统的缺点(c3)</vt:lpstr>
      <vt:lpstr>Main Contents</vt:lpstr>
      <vt:lpstr>数据抽象</vt:lpstr>
      <vt:lpstr>数据库模式与实例</vt:lpstr>
      <vt:lpstr>大学数据库的模式</vt:lpstr>
      <vt:lpstr>Instructor表的模式与实例</vt:lpstr>
      <vt:lpstr>三层抽象-图灵奖得主Bachman发明</vt:lpstr>
      <vt:lpstr>物理模式 – 数据库文件格式</vt:lpstr>
      <vt:lpstr>逻辑模式 – 数据库表</vt:lpstr>
      <vt:lpstr>视图模式 - 数据库视图</vt:lpstr>
      <vt:lpstr>数据独立性</vt:lpstr>
      <vt:lpstr>物理数据独立性</vt:lpstr>
      <vt:lpstr>数据模型</vt:lpstr>
      <vt:lpstr>数据模型(c1)</vt:lpstr>
      <vt:lpstr>E-R模型—陈品三教授发明</vt:lpstr>
      <vt:lpstr>银行E-R（实体-联系）模型</vt:lpstr>
      <vt:lpstr>关系模型—图灵奖得主EF Codd发明</vt:lpstr>
      <vt:lpstr>关系</vt:lpstr>
      <vt:lpstr>关系代数</vt:lpstr>
      <vt:lpstr>典型的关系代数操作</vt:lpstr>
      <vt:lpstr>Main Contents</vt:lpstr>
      <vt:lpstr>数据库语言</vt:lpstr>
      <vt:lpstr>数据定义语言</vt:lpstr>
      <vt:lpstr>数据操纵语言</vt:lpstr>
      <vt:lpstr>结构化查询语言SQL</vt:lpstr>
      <vt:lpstr>交互式SQL语言</vt:lpstr>
      <vt:lpstr>嵌入式SQL语言</vt:lpstr>
      <vt:lpstr>Main Contents</vt:lpstr>
      <vt:lpstr>数据库管理系统的责任</vt:lpstr>
      <vt:lpstr>PowerPoint 演示文稿</vt:lpstr>
      <vt:lpstr>存储管理器</vt:lpstr>
      <vt:lpstr>查询处理器</vt:lpstr>
      <vt:lpstr>事务—图灵奖得主Jim Gray发明</vt:lpstr>
      <vt:lpstr>早期的关系数据库系统</vt:lpstr>
      <vt:lpstr>Main Contents</vt:lpstr>
      <vt:lpstr>数据库系统典型用户</vt:lpstr>
      <vt:lpstr>数据库用户</vt:lpstr>
      <vt:lpstr>Database Users (c1)</vt:lpstr>
      <vt:lpstr>DBA：数据库管理员</vt:lpstr>
      <vt:lpstr>数据库管理员的职责</vt:lpstr>
      <vt:lpstr>美国数据库管理员的薪酬</vt:lpstr>
      <vt:lpstr>Main Contents</vt:lpstr>
      <vt:lpstr>数据库领域顶尖学术会议</vt:lpstr>
      <vt:lpstr>关于数据库研究的西雅图报告-2018</vt:lpstr>
      <vt:lpstr>教学目标</vt:lpstr>
      <vt:lpstr>PowerPoint 演示文稿</vt:lpstr>
    </vt:vector>
  </TitlesOfParts>
  <Company>Tsinghua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Unstructured Data Management System</dc:title>
  <dc:creator>zyq</dc:creator>
  <cp:lastModifiedBy>jimwang</cp:lastModifiedBy>
  <cp:revision>366</cp:revision>
  <cp:lastPrinted>2020-02-12T02:47:39Z</cp:lastPrinted>
  <dcterms:created xsi:type="dcterms:W3CDTF">2009-03-07T13:09:59Z</dcterms:created>
  <dcterms:modified xsi:type="dcterms:W3CDTF">2023-02-20T13:50:26Z</dcterms:modified>
</cp:coreProperties>
</file>